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5" r:id="rId11"/>
    <p:sldId id="266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84784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ПРИЧАСТНЫЙ ОБОРОТ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54" t="34516" r="8636" b="7088"/>
          <a:stretch/>
        </p:blipFill>
        <p:spPr bwMode="auto">
          <a:xfrm>
            <a:off x="2339752" y="2924944"/>
            <a:ext cx="4807974" cy="2920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0432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solidFill>
                  <a:schemeClr val="bg1"/>
                </a:solidFill>
                <a:latin typeface="PTSerif-Regular"/>
                <a:ea typeface="+mn-ea"/>
                <a:cs typeface="+mn-cs"/>
              </a:rPr>
              <a:t>Прочитайте текст и выполните задания</a:t>
            </a:r>
            <a:r>
              <a:rPr lang="ru-RU" sz="1800" dirty="0">
                <a:solidFill>
                  <a:srgbClr val="303457"/>
                </a:solidFill>
                <a:latin typeface="PTSerif-Regular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363272" cy="4785395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  <a:latin typeface="PTSerif-Regular"/>
              </a:rPr>
              <a:t> </a:t>
            </a:r>
            <a:r>
              <a:rPr lang="ru-RU" dirty="0">
                <a:solidFill>
                  <a:schemeClr val="bg1"/>
                </a:solidFill>
                <a:latin typeface="PTSerif-Regular"/>
              </a:rPr>
              <a:t>Из всех слов могучего и первородного русского языка, полногласного, кроткого и грозного, бросающего звуки взрывным водопадом, журчащего неуловимым ручейком, исполненного говоров дремучего леса, шуршащего степными ковылями, поющего ветром, что носится и мечется и уманивает сердце далеко за степь, </a:t>
            </a:r>
            <a:r>
              <a:rPr lang="ru-RU" dirty="0" err="1">
                <a:solidFill>
                  <a:schemeClr val="bg1"/>
                </a:solidFill>
                <a:latin typeface="PTSerif-Regular"/>
              </a:rPr>
              <a:t>пресветло</a:t>
            </a:r>
            <a:r>
              <a:rPr lang="ru-RU" dirty="0">
                <a:solidFill>
                  <a:schemeClr val="bg1"/>
                </a:solidFill>
                <a:latin typeface="PTSerif-Regular"/>
              </a:rPr>
              <a:t> сияющего серебряными разливами полноводных рек, втекающих в синее море, — из всех несосчитанных самоцветов этой неисчерпаемой сокровищницы языка живого, сотворенного и, однако же, без устали творящего, больше всего я люблю слово — воля. Так было в детстве, так и теперь. Это слово — самое дорогое и всеобъемлющее. (К. Бальмонт). </a:t>
            </a:r>
            <a:endParaRPr lang="ru-RU" dirty="0" smtClean="0">
              <a:solidFill>
                <a:schemeClr val="bg1"/>
              </a:solidFill>
              <a:latin typeface="PTSerif-Regular"/>
            </a:endParaRPr>
          </a:p>
          <a:p>
            <a:pPr algn="ctr"/>
            <a:endParaRPr lang="ru-RU" dirty="0" smtClean="0">
              <a:solidFill>
                <a:schemeClr val="bg1"/>
              </a:solidFill>
              <a:latin typeface="PTSerif-Regular"/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PTSerif-Regular"/>
              </a:rPr>
              <a:t>1</a:t>
            </a:r>
            <a:r>
              <a:rPr lang="ru-RU" dirty="0">
                <a:solidFill>
                  <a:schemeClr val="bg1"/>
                </a:solidFill>
                <a:latin typeface="PTSerif-Regular"/>
              </a:rPr>
              <a:t>. Найдите в тексте причастия. </a:t>
            </a:r>
            <a:endParaRPr lang="ru-RU" dirty="0" smtClean="0">
              <a:solidFill>
                <a:schemeClr val="bg1"/>
              </a:solidFill>
              <a:latin typeface="PTSerif-Regular"/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PTSerif-Regular"/>
              </a:rPr>
              <a:t>2</a:t>
            </a:r>
            <a:r>
              <a:rPr lang="ru-RU" dirty="0">
                <a:solidFill>
                  <a:schemeClr val="bg1"/>
                </a:solidFill>
                <a:latin typeface="PTSerif-Regular"/>
              </a:rPr>
              <a:t>. Определите их разряд (действительные и страдательные) и время. </a:t>
            </a:r>
            <a:endParaRPr lang="ru-RU" dirty="0" smtClean="0">
              <a:solidFill>
                <a:schemeClr val="bg1"/>
              </a:solidFill>
              <a:latin typeface="PTSerif-Regular"/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PTSerif-Regular"/>
              </a:rPr>
              <a:t>3</a:t>
            </a:r>
            <a:r>
              <a:rPr lang="ru-RU" dirty="0">
                <a:solidFill>
                  <a:schemeClr val="bg1"/>
                </a:solidFill>
                <a:latin typeface="PTSerif-Regular"/>
              </a:rPr>
              <a:t>. Назовите глаголы, от которых они образованы. Установите, с помощью каких суффиксов образованы причастия. </a:t>
            </a:r>
            <a:endParaRPr lang="ru-RU" dirty="0" smtClean="0">
              <a:solidFill>
                <a:schemeClr val="bg1"/>
              </a:solidFill>
              <a:latin typeface="PTSerif-Regular"/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PTSerif-Regular"/>
              </a:rPr>
              <a:t>4</a:t>
            </a:r>
            <a:r>
              <a:rPr lang="ru-RU" dirty="0">
                <a:solidFill>
                  <a:schemeClr val="bg1"/>
                </a:solidFill>
                <a:latin typeface="PTSerif-Regular"/>
              </a:rPr>
              <a:t>. Определите синтаксическую функцию причастий в тексте</a:t>
            </a:r>
            <a:r>
              <a:rPr lang="ru-RU" dirty="0" smtClean="0">
                <a:solidFill>
                  <a:schemeClr val="bg1"/>
                </a:solidFill>
                <a:latin typeface="PTSerif-Regular"/>
              </a:rPr>
              <a:t>.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PTSerif-Regular"/>
              </a:rPr>
              <a:t>5</a:t>
            </a:r>
            <a:r>
              <a:rPr lang="ru-RU" dirty="0">
                <a:solidFill>
                  <a:schemeClr val="bg1"/>
                </a:solidFill>
                <a:latin typeface="PTSerif-Regular"/>
              </a:rPr>
              <a:t>. Сделайте морфологический разбор указанных слов.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315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PTSerif-Regular"/>
                <a:ea typeface="+mn-ea"/>
                <a:cs typeface="+mn-cs"/>
              </a:rPr>
              <a:t>Перепишите, </a:t>
            </a:r>
            <a:r>
              <a:rPr lang="ru-RU" sz="2000" dirty="0" err="1">
                <a:solidFill>
                  <a:schemeClr val="bg1"/>
                </a:solidFill>
                <a:latin typeface="PTSerif-Regular"/>
                <a:ea typeface="+mn-ea"/>
                <a:cs typeface="+mn-cs"/>
              </a:rPr>
              <a:t>согласуя</a:t>
            </a:r>
            <a:r>
              <a:rPr lang="ru-RU" sz="2000" dirty="0">
                <a:solidFill>
                  <a:schemeClr val="bg1"/>
                </a:solidFill>
                <a:latin typeface="PTSerif-Regular"/>
                <a:ea typeface="+mn-ea"/>
                <a:cs typeface="+mn-cs"/>
              </a:rPr>
              <a:t> с выделенными словами данные в скобках распространённые определения</a:t>
            </a:r>
            <a:r>
              <a:rPr lang="ru-RU" sz="2000" dirty="0" smtClean="0">
                <a:solidFill>
                  <a:schemeClr val="bg1"/>
                </a:solidFill>
                <a:latin typeface="PTSerif-Regular"/>
                <a:ea typeface="+mn-ea"/>
                <a:cs typeface="+mn-cs"/>
              </a:rPr>
              <a:t>.</a:t>
            </a:r>
            <a:r>
              <a:rPr lang="ru-RU" sz="2000" dirty="0">
                <a:solidFill>
                  <a:prstClr val="white"/>
                </a:solidFill>
                <a:latin typeface="PTSerif-Regular"/>
                <a:ea typeface="+mn-ea"/>
                <a:cs typeface="+mn-cs"/>
              </a:rPr>
              <a:t> </a:t>
            </a:r>
            <a:r>
              <a:rPr lang="ru-RU" sz="2000" dirty="0" smtClean="0">
                <a:solidFill>
                  <a:prstClr val="white"/>
                </a:solidFill>
                <a:latin typeface="PTSerif-Regular"/>
                <a:ea typeface="+mn-ea"/>
                <a:cs typeface="+mn-cs"/>
              </a:rPr>
              <a:t/>
            </a:r>
            <a:br>
              <a:rPr lang="ru-RU" sz="2000" dirty="0" smtClean="0">
                <a:solidFill>
                  <a:prstClr val="white"/>
                </a:solidFill>
                <a:latin typeface="PTSerif-Regular"/>
                <a:ea typeface="+mn-ea"/>
                <a:cs typeface="+mn-cs"/>
              </a:rPr>
            </a:br>
            <a:r>
              <a:rPr lang="ru-RU" sz="2000" dirty="0" smtClean="0">
                <a:solidFill>
                  <a:prstClr val="white"/>
                </a:solidFill>
                <a:latin typeface="PTSerif-Regular"/>
                <a:ea typeface="+mn-ea"/>
                <a:cs typeface="+mn-cs"/>
              </a:rPr>
              <a:t>Место </a:t>
            </a:r>
            <a:r>
              <a:rPr lang="ru-RU" sz="2000" dirty="0">
                <a:solidFill>
                  <a:prstClr val="white"/>
                </a:solidFill>
                <a:latin typeface="PTSerif-Regular"/>
                <a:ea typeface="+mn-ea"/>
                <a:cs typeface="+mn-cs"/>
              </a:rPr>
              <a:t>их до или после определяемого слова выберите сами.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PTSerif-Regular"/>
              </a:rPr>
              <a:t>1</a:t>
            </a:r>
            <a:r>
              <a:rPr lang="ru-RU" dirty="0">
                <a:solidFill>
                  <a:schemeClr val="bg1"/>
                </a:solidFill>
                <a:latin typeface="PTSerif-Regular"/>
              </a:rPr>
              <a:t>) Дорога вьётся между двумя колеями (поросший зелёной придорожной травой). </a:t>
            </a:r>
            <a:endParaRPr lang="ru-RU" dirty="0" smtClean="0">
              <a:solidFill>
                <a:schemeClr val="bg1"/>
              </a:solidFill>
              <a:latin typeface="PTSerif-Regular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PTSerif-Regular"/>
              </a:rPr>
              <a:t>2</a:t>
            </a:r>
            <a:r>
              <a:rPr lang="ru-RU" dirty="0">
                <a:solidFill>
                  <a:schemeClr val="bg1"/>
                </a:solidFill>
                <a:latin typeface="PTSerif-Regular"/>
              </a:rPr>
              <a:t>) Блюдца лилий и нити очень грациозны (идущий от них в глубину). </a:t>
            </a:r>
            <a:endParaRPr lang="ru-RU" dirty="0" smtClean="0">
              <a:solidFill>
                <a:schemeClr val="bg1"/>
              </a:solidFill>
              <a:latin typeface="PTSerif-Regular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PTSerif-Regular"/>
              </a:rPr>
              <a:t>3</a:t>
            </a:r>
            <a:r>
              <a:rPr lang="ru-RU" dirty="0">
                <a:solidFill>
                  <a:schemeClr val="bg1"/>
                </a:solidFill>
                <a:latin typeface="PTSerif-Regular"/>
              </a:rPr>
              <a:t>) Солнце село, и на небе замерли лёгкие облака (розовеющий от заката). </a:t>
            </a:r>
            <a:endParaRPr lang="ru-RU" dirty="0" smtClean="0">
              <a:solidFill>
                <a:schemeClr val="bg1"/>
              </a:solidFill>
              <a:latin typeface="PTSerif-Regular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PTSerif-Regular"/>
              </a:rPr>
              <a:t>4</a:t>
            </a:r>
            <a:r>
              <a:rPr lang="ru-RU" dirty="0">
                <a:solidFill>
                  <a:schemeClr val="bg1"/>
                </a:solidFill>
                <a:latin typeface="PTSerif-Regular"/>
              </a:rPr>
              <a:t>) Откуда-то справа доносились звуки (чрезвычайно похожий на плач ребёнка). </a:t>
            </a:r>
            <a:endParaRPr lang="ru-RU" dirty="0" smtClean="0">
              <a:solidFill>
                <a:schemeClr val="bg1"/>
              </a:solidFill>
              <a:latin typeface="PTSerif-Regular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PTSerif-Regular"/>
              </a:rPr>
              <a:t>5</a:t>
            </a:r>
            <a:r>
              <a:rPr lang="ru-RU" dirty="0">
                <a:solidFill>
                  <a:schemeClr val="bg1"/>
                </a:solidFill>
                <a:latin typeface="PTSerif-Regular"/>
              </a:rPr>
              <a:t>) По степи лошади шли медленно (густо заросший травой). </a:t>
            </a:r>
            <a:endParaRPr lang="ru-RU" dirty="0" smtClean="0">
              <a:solidFill>
                <a:schemeClr val="bg1"/>
              </a:solidFill>
              <a:latin typeface="PTSerif-Regular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PTSerif-Regular"/>
              </a:rPr>
              <a:t>6</a:t>
            </a:r>
            <a:r>
              <a:rPr lang="ru-RU" dirty="0">
                <a:solidFill>
                  <a:schemeClr val="bg1"/>
                </a:solidFill>
                <a:latin typeface="PTSerif-Regular"/>
              </a:rPr>
              <a:t>) Пастух подходит к нашему костру (заночевавший в горах). </a:t>
            </a:r>
            <a:endParaRPr lang="ru-RU" dirty="0" smtClean="0">
              <a:solidFill>
                <a:schemeClr val="bg1"/>
              </a:solidFill>
              <a:latin typeface="PTSerif-Regular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PTSerif-Regular"/>
              </a:rPr>
              <a:t>7</a:t>
            </a:r>
            <a:r>
              <a:rPr lang="ru-RU" dirty="0">
                <a:solidFill>
                  <a:schemeClr val="bg1"/>
                </a:solidFill>
                <a:latin typeface="PTSerif-Regular"/>
              </a:rPr>
              <a:t>) Мы плыли в тумане (закрывший берег и море). </a:t>
            </a:r>
            <a:endParaRPr lang="ru-RU" dirty="0" smtClean="0">
              <a:solidFill>
                <a:schemeClr val="bg1"/>
              </a:solidFill>
              <a:latin typeface="PTSerif-Regular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PTSerif-Regular"/>
              </a:rPr>
              <a:t>8</a:t>
            </a:r>
            <a:r>
              <a:rPr lang="ru-RU" dirty="0">
                <a:solidFill>
                  <a:schemeClr val="bg1"/>
                </a:solidFill>
                <a:latin typeface="PTSerif-Regular"/>
              </a:rPr>
              <a:t>) В снежных просторах трудно определить расстояние (обманывающий неопытный глаз)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3592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817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972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1"/>
          <a:stretch/>
        </p:blipFill>
        <p:spPr bwMode="auto">
          <a:xfrm>
            <a:off x="0" y="24714"/>
            <a:ext cx="9144000" cy="6833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1954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208912" cy="616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9357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89136" y="1700808"/>
            <a:ext cx="73709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Знаки препинания при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причастном обороте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5236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1 случай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5332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6838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8737" r="143" b="39227"/>
          <a:stretch/>
        </p:blipFill>
        <p:spPr bwMode="auto">
          <a:xfrm>
            <a:off x="1979712" y="922539"/>
            <a:ext cx="6025980" cy="1902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55913"/>
            <a:ext cx="8229600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08313"/>
            <a:ext cx="8229600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160713"/>
            <a:ext cx="8229600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2" r="5290" b="62516"/>
          <a:stretch/>
        </p:blipFill>
        <p:spPr bwMode="auto">
          <a:xfrm>
            <a:off x="1268361" y="3082769"/>
            <a:ext cx="7216877" cy="1209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4913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	</a:t>
            </a:r>
            <a:r>
              <a:rPr lang="ru-RU" dirty="0" smtClean="0">
                <a:solidFill>
                  <a:schemeClr val="bg1"/>
                </a:solidFill>
              </a:rPr>
              <a:t>ЗАДАНИЕ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PT Sans"/>
              </a:rPr>
              <a:t>Деревья измученные </a:t>
            </a:r>
            <a:r>
              <a:rPr lang="ru-RU" dirty="0">
                <a:solidFill>
                  <a:schemeClr val="bg1"/>
                </a:solidFill>
                <a:latin typeface="PT Sans"/>
              </a:rPr>
              <a:t>дождями и </a:t>
            </a:r>
            <a:r>
              <a:rPr lang="ru-RU" dirty="0" smtClean="0">
                <a:solidFill>
                  <a:schemeClr val="bg1"/>
                </a:solidFill>
                <a:latin typeface="PT Sans"/>
              </a:rPr>
              <a:t>ветрами </a:t>
            </a:r>
            <a:r>
              <a:rPr lang="ru-RU" dirty="0">
                <a:solidFill>
                  <a:schemeClr val="bg1"/>
                </a:solidFill>
                <a:latin typeface="PT Sans"/>
              </a:rPr>
              <a:t>нежатся на солнце</a:t>
            </a:r>
            <a:r>
              <a:rPr lang="ru-RU" dirty="0" smtClean="0">
                <a:solidFill>
                  <a:schemeClr val="bg1"/>
                </a:solidFill>
                <a:latin typeface="PT Sans"/>
              </a:rPr>
              <a:t>. </a:t>
            </a:r>
          </a:p>
          <a:p>
            <a:pPr algn="ctr"/>
            <a:endParaRPr lang="ru-RU" dirty="0" smtClean="0">
              <a:solidFill>
                <a:schemeClr val="bg1"/>
              </a:solidFill>
              <a:latin typeface="PT Sans"/>
            </a:endParaRPr>
          </a:p>
          <a:p>
            <a:pPr algn="ctr"/>
            <a:r>
              <a:rPr lang="ru-RU" dirty="0">
                <a:solidFill>
                  <a:schemeClr val="bg1"/>
                </a:solidFill>
                <a:latin typeface="PT Sans"/>
              </a:rPr>
              <a:t>Только брехали  по всей  станице собаки встревоженные ночным выстрелом</a:t>
            </a:r>
            <a:r>
              <a:rPr lang="ru-RU" dirty="0" smtClean="0">
                <a:solidFill>
                  <a:schemeClr val="bg1"/>
                </a:solidFill>
                <a:latin typeface="PT Sans"/>
              </a:rPr>
              <a:t>.</a:t>
            </a:r>
          </a:p>
          <a:p>
            <a:pPr algn="ctr"/>
            <a:endParaRPr lang="ru-RU" dirty="0" smtClean="0">
              <a:solidFill>
                <a:schemeClr val="bg1"/>
              </a:solidFill>
              <a:latin typeface="PT Sans"/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PT Sans"/>
              </a:rPr>
              <a:t>Падавший на землю снег покрывал её пушистым ковром.</a:t>
            </a:r>
            <a:r>
              <a:rPr lang="ru-RU" dirty="0" smtClean="0">
                <a:solidFill>
                  <a:srgbClr val="000000"/>
                </a:solidFill>
                <a:latin typeface="PT Sans"/>
              </a:rPr>
              <a:t>.</a:t>
            </a:r>
            <a:r>
              <a:rPr lang="ru-RU" dirty="0">
                <a:solidFill>
                  <a:srgbClr val="000000"/>
                </a:solidFill>
                <a:latin typeface="PT Sans"/>
              </a:rPr>
              <a:t> 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6891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163</Words>
  <Application>Microsoft Office PowerPoint</Application>
  <PresentationFormat>Экран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ПРИЧАСТНЫЙ ОБОРОТ</vt:lpstr>
      <vt:lpstr>Презентация PowerPoint</vt:lpstr>
      <vt:lpstr>Презентация PowerPoint</vt:lpstr>
      <vt:lpstr>Презентация PowerPoint</vt:lpstr>
      <vt:lpstr>Презентация PowerPoint</vt:lpstr>
      <vt:lpstr>1 случай</vt:lpstr>
      <vt:lpstr>Презентация PowerPoint</vt:lpstr>
      <vt:lpstr>Презентация PowerPoint</vt:lpstr>
      <vt:lpstr> ЗАДАНИЕ</vt:lpstr>
      <vt:lpstr>Прочитайте текст и выполните задания.</vt:lpstr>
      <vt:lpstr>Перепишите, согласуя с выделенными словами данные в скобках распространённые определения.  Место их до или после определяемого слова выберите сами.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ПРИЧАСТНЫЙ ОБОРОТ</dc:title>
  <dc:creator>Попадык Константин</dc:creator>
  <cp:lastModifiedBy>1</cp:lastModifiedBy>
  <cp:revision>8</cp:revision>
  <dcterms:created xsi:type="dcterms:W3CDTF">2021-11-14T09:29:58Z</dcterms:created>
  <dcterms:modified xsi:type="dcterms:W3CDTF">2021-11-14T11:18:14Z</dcterms:modified>
</cp:coreProperties>
</file>