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0" r:id="rId6"/>
    <p:sldId id="261" r:id="rId7"/>
    <p:sldId id="263" r:id="rId8"/>
    <p:sldId id="262"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36"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10.11.2021</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B19B0651-EE4F-4900-A07F-96A6BFA9D0F0}" type="slidenum">
              <a:rPr lang="ru-RU" smtClean="0"/>
              <a:t>‹#›</a:t>
            </a:fld>
            <a:endParaRPr lang="ru-RU"/>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10.11.2021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10.11.2021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10.11.2021</a:t>
            </a:fld>
            <a:endParaRPr lang="ru-RU"/>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ru-RU" smtClean="0"/>
              <a:t>Образец заголовка</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10.11.2021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10.11.2021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10.11.2021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B4C71EC6-210F-42DE-9C53-41977AD35B3D}" type="datetimeFigureOut">
              <a:rPr lang="ru-RU" smtClean="0"/>
              <a:t>10.11.2021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10.11.2021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10.11.2021</a:t>
            </a:fld>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ru-RU"/>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t>10.11.2021</a:t>
            </a:fld>
            <a:endParaRPr lang="ru-R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t>‹#›</a:t>
            </a:fld>
            <a:endParaRPr lang="ru-RU"/>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причастие</a:t>
            </a:r>
            <a:endParaRPr lang="ru-RU" dirty="0"/>
          </a:p>
        </p:txBody>
      </p:sp>
    </p:spTree>
    <p:extLst>
      <p:ext uri="{BB962C8B-B14F-4D97-AF65-F5344CB8AC3E}">
        <p14:creationId xmlns:p14="http://schemas.microsoft.com/office/powerpoint/2010/main" val="1036214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548680"/>
            <a:ext cx="8260672" cy="755103"/>
          </a:xfrm>
        </p:spPr>
        <p:txBody>
          <a:bodyPr>
            <a:noAutofit/>
          </a:bodyPr>
          <a:lstStyle/>
          <a:p>
            <a:pPr marL="342900" lvl="0" indent="-228600">
              <a:spcBef>
                <a:spcPct val="20000"/>
              </a:spcBef>
            </a:pPr>
            <a:r>
              <a:rPr lang="ru-RU" sz="4000" i="1" cap="none" dirty="0">
                <a:solidFill>
                  <a:srgbClr val="FF0000"/>
                </a:solidFill>
                <a:latin typeface="Times New Roman"/>
                <a:ea typeface="+mn-ea"/>
                <a:cs typeface="+mn-cs"/>
              </a:rPr>
              <a:t>Автобиография причастия ….</a:t>
            </a:r>
            <a:r>
              <a:rPr lang="ru-RU" sz="4000" cap="none" dirty="0">
                <a:solidFill>
                  <a:srgbClr val="FF0000"/>
                </a:solidFill>
                <a:latin typeface="Calibri"/>
                <a:ea typeface="+mn-ea"/>
                <a:cs typeface="+mn-cs"/>
              </a:rPr>
              <a:t/>
            </a:r>
            <a:br>
              <a:rPr lang="ru-RU" sz="4000" cap="none" dirty="0">
                <a:solidFill>
                  <a:srgbClr val="FF0000"/>
                </a:solidFill>
                <a:latin typeface="Calibri"/>
                <a:ea typeface="+mn-ea"/>
                <a:cs typeface="+mn-cs"/>
              </a:rPr>
            </a:br>
            <a:endParaRPr lang="ru-RU" sz="4000" dirty="0">
              <a:solidFill>
                <a:srgbClr val="FF0000"/>
              </a:solidFill>
            </a:endParaRPr>
          </a:p>
        </p:txBody>
      </p:sp>
      <p:sp>
        <p:nvSpPr>
          <p:cNvPr id="3" name="Объект 2"/>
          <p:cNvSpPr>
            <a:spLocks noGrp="1"/>
          </p:cNvSpPr>
          <p:nvPr>
            <p:ph idx="1"/>
          </p:nvPr>
        </p:nvSpPr>
        <p:spPr/>
        <p:txBody>
          <a:bodyPr>
            <a:normAutofit fontScale="92500" lnSpcReduction="10000"/>
          </a:bodyPr>
          <a:lstStyle/>
          <a:p>
            <a:r>
              <a:rPr lang="ru-RU" i="1" dirty="0" smtClean="0">
                <a:solidFill>
                  <a:srgbClr val="000000"/>
                </a:solidFill>
                <a:latin typeface="Times New Roman"/>
              </a:rPr>
              <a:t>Я</a:t>
            </a:r>
            <a:r>
              <a:rPr lang="ru-RU" i="1" dirty="0">
                <a:solidFill>
                  <a:srgbClr val="000000"/>
                </a:solidFill>
                <a:latin typeface="Times New Roman"/>
              </a:rPr>
              <a:t>, причастие …, происхожу из семьи ________________________.</a:t>
            </a:r>
            <a:endParaRPr lang="ru-RU" sz="2000" dirty="0">
              <a:solidFill>
                <a:srgbClr val="000000"/>
              </a:solidFill>
              <a:latin typeface="Calibri"/>
            </a:endParaRPr>
          </a:p>
          <a:p>
            <a:r>
              <a:rPr lang="ru-RU" i="1" dirty="0">
                <a:solidFill>
                  <a:srgbClr val="000000"/>
                </a:solidFill>
                <a:latin typeface="Times New Roman"/>
              </a:rPr>
              <a:t>Мой отец оставил мне </a:t>
            </a:r>
            <a:r>
              <a:rPr lang="ru-RU" dirty="0">
                <a:solidFill>
                  <a:srgbClr val="000000"/>
                </a:solidFill>
                <a:latin typeface="Times New Roman"/>
              </a:rPr>
              <a:t> </a:t>
            </a:r>
            <a:r>
              <a:rPr lang="ru-RU" i="1" dirty="0">
                <a:solidFill>
                  <a:srgbClr val="000000"/>
                </a:solidFill>
                <a:latin typeface="Times New Roman"/>
              </a:rPr>
              <a:t>время_________________________, вид________________________________.</a:t>
            </a:r>
            <a:endParaRPr lang="ru-RU" sz="2000" dirty="0">
              <a:solidFill>
                <a:srgbClr val="000000"/>
              </a:solidFill>
              <a:latin typeface="Calibri"/>
            </a:endParaRPr>
          </a:p>
          <a:p>
            <a:r>
              <a:rPr lang="ru-RU" i="1" dirty="0">
                <a:solidFill>
                  <a:srgbClr val="000000"/>
                </a:solidFill>
                <a:latin typeface="Times New Roman"/>
              </a:rPr>
              <a:t>Мать оставила в наследство вопрос________________________, свою синтаксическую роль_________________________, научила изменяться по родам, числам, падежам. </a:t>
            </a:r>
            <a:endParaRPr lang="ru-RU" i="1" dirty="0" smtClean="0">
              <a:solidFill>
                <a:srgbClr val="000000"/>
              </a:solidFill>
              <a:latin typeface="Times New Roman"/>
            </a:endParaRPr>
          </a:p>
          <a:p>
            <a:r>
              <a:rPr lang="ru-RU" i="1" dirty="0" smtClean="0">
                <a:solidFill>
                  <a:srgbClr val="000000"/>
                </a:solidFill>
                <a:latin typeface="Times New Roman"/>
              </a:rPr>
              <a:t>Вот </a:t>
            </a:r>
            <a:r>
              <a:rPr lang="ru-RU" i="1" dirty="0">
                <a:solidFill>
                  <a:srgbClr val="000000"/>
                </a:solidFill>
                <a:latin typeface="Times New Roman"/>
              </a:rPr>
              <a:t>сейчас я стою в форме _____________________числа, __________________рода.</a:t>
            </a:r>
            <a:endParaRPr lang="ru-RU" sz="2000" dirty="0">
              <a:solidFill>
                <a:srgbClr val="000000"/>
              </a:solidFill>
              <a:latin typeface="Calibri"/>
            </a:endParaRPr>
          </a:p>
          <a:p>
            <a:pPr marL="114300" indent="0">
              <a:buNone/>
            </a:pPr>
            <a:r>
              <a:rPr lang="ru-RU" dirty="0"/>
              <a:t/>
            </a:r>
            <a:br>
              <a:rPr lang="ru-RU" dirty="0"/>
            </a:br>
            <a:endParaRPr lang="ru-RU" dirty="0"/>
          </a:p>
        </p:txBody>
      </p:sp>
    </p:spTree>
    <p:extLst>
      <p:ext uri="{BB962C8B-B14F-4D97-AF65-F5344CB8AC3E}">
        <p14:creationId xmlns:p14="http://schemas.microsoft.com/office/powerpoint/2010/main" val="33945515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a:solidFill>
                  <a:srgbClr val="000000"/>
                </a:solidFill>
                <a:latin typeface="Times New Roman"/>
              </a:rPr>
              <a:t>«Четвертый лишний</a:t>
            </a:r>
            <a:r>
              <a:rPr lang="ru-RU" b="1" i="1" dirty="0" smtClean="0">
                <a:solidFill>
                  <a:srgbClr val="000000"/>
                </a:solidFill>
                <a:latin typeface="Times New Roman"/>
              </a:rPr>
              <a:t>»</a:t>
            </a:r>
            <a:endParaRPr lang="ru-RU" dirty="0"/>
          </a:p>
        </p:txBody>
      </p:sp>
      <p:sp>
        <p:nvSpPr>
          <p:cNvPr id="3" name="Объект 2"/>
          <p:cNvSpPr>
            <a:spLocks noGrp="1"/>
          </p:cNvSpPr>
          <p:nvPr>
            <p:ph idx="1"/>
          </p:nvPr>
        </p:nvSpPr>
        <p:spPr/>
        <p:txBody>
          <a:bodyPr/>
          <a:lstStyle/>
          <a:p>
            <a:pPr marL="114300" indent="0">
              <a:buNone/>
            </a:pPr>
            <a:r>
              <a:rPr lang="ru-RU" dirty="0">
                <a:solidFill>
                  <a:srgbClr val="FF0000"/>
                </a:solidFill>
                <a:latin typeface="Times New Roman"/>
              </a:rPr>
              <a:t>1) Причастие есть в словосочетании:</a:t>
            </a:r>
            <a:endParaRPr lang="ru-RU" sz="1800" dirty="0">
              <a:solidFill>
                <a:srgbClr val="FF0000"/>
              </a:solidFill>
              <a:latin typeface="Calibri"/>
            </a:endParaRPr>
          </a:p>
          <a:p>
            <a:r>
              <a:rPr lang="ru-RU" dirty="0">
                <a:solidFill>
                  <a:srgbClr val="000000"/>
                </a:solidFill>
                <a:latin typeface="Times New Roman"/>
              </a:rPr>
              <a:t>а)</a:t>
            </a:r>
            <a:r>
              <a:rPr lang="ru-RU" i="1" dirty="0">
                <a:solidFill>
                  <a:srgbClr val="000000"/>
                </a:solidFill>
                <a:latin typeface="Times New Roman"/>
              </a:rPr>
              <a:t> летучая мышь</a:t>
            </a:r>
            <a:r>
              <a:rPr lang="ru-RU" dirty="0">
                <a:solidFill>
                  <a:srgbClr val="000000"/>
                </a:solidFill>
                <a:latin typeface="Times New Roman"/>
              </a:rPr>
              <a:t>; б)</a:t>
            </a:r>
            <a:r>
              <a:rPr lang="ru-RU" i="1" dirty="0">
                <a:solidFill>
                  <a:srgbClr val="000000"/>
                </a:solidFill>
                <a:latin typeface="Times New Roman"/>
              </a:rPr>
              <a:t> таявший снег;</a:t>
            </a:r>
            <a:endParaRPr lang="ru-RU" sz="1800" dirty="0">
              <a:solidFill>
                <a:srgbClr val="000000"/>
              </a:solidFill>
              <a:latin typeface="Calibri"/>
            </a:endParaRPr>
          </a:p>
          <a:p>
            <a:r>
              <a:rPr lang="ru-RU" dirty="0">
                <a:solidFill>
                  <a:srgbClr val="000000"/>
                </a:solidFill>
                <a:latin typeface="Times New Roman"/>
              </a:rPr>
              <a:t>в)</a:t>
            </a:r>
            <a:r>
              <a:rPr lang="ru-RU" i="1" dirty="0">
                <a:solidFill>
                  <a:srgbClr val="000000"/>
                </a:solidFill>
                <a:latin typeface="Times New Roman"/>
              </a:rPr>
              <a:t> пленительная улыбка; </a:t>
            </a:r>
            <a:r>
              <a:rPr lang="ru-RU" dirty="0">
                <a:solidFill>
                  <a:srgbClr val="000000"/>
                </a:solidFill>
                <a:latin typeface="Times New Roman"/>
              </a:rPr>
              <a:t>г)</a:t>
            </a:r>
            <a:r>
              <a:rPr lang="ru-RU" i="1" dirty="0">
                <a:solidFill>
                  <a:srgbClr val="000000"/>
                </a:solidFill>
                <a:latin typeface="Times New Roman"/>
              </a:rPr>
              <a:t> могучий дуб.</a:t>
            </a:r>
            <a:endParaRPr lang="ru-RU" sz="1800" dirty="0">
              <a:solidFill>
                <a:srgbClr val="000000"/>
              </a:solidFill>
              <a:latin typeface="Calibri"/>
            </a:endParaRPr>
          </a:p>
          <a:p>
            <a:pPr marL="114300" indent="0">
              <a:buNone/>
            </a:pPr>
            <a:r>
              <a:rPr lang="ru-RU" dirty="0">
                <a:solidFill>
                  <a:srgbClr val="FF0000"/>
                </a:solidFill>
                <a:latin typeface="Times New Roman"/>
              </a:rPr>
              <a:t>2) Не является прилагательным:</a:t>
            </a:r>
            <a:endParaRPr lang="ru-RU" sz="1800" dirty="0">
              <a:solidFill>
                <a:srgbClr val="FF0000"/>
              </a:solidFill>
              <a:latin typeface="Calibri"/>
            </a:endParaRPr>
          </a:p>
          <a:p>
            <a:r>
              <a:rPr lang="ru-RU" dirty="0">
                <a:solidFill>
                  <a:srgbClr val="000000"/>
                </a:solidFill>
                <a:latin typeface="Times New Roman"/>
              </a:rPr>
              <a:t>а)</a:t>
            </a:r>
            <a:r>
              <a:rPr lang="ru-RU" i="1" dirty="0">
                <a:solidFill>
                  <a:srgbClr val="000000"/>
                </a:solidFill>
                <a:latin typeface="Times New Roman"/>
              </a:rPr>
              <a:t> горючий; </a:t>
            </a:r>
            <a:r>
              <a:rPr lang="ru-RU" dirty="0">
                <a:solidFill>
                  <a:srgbClr val="000000"/>
                </a:solidFill>
                <a:latin typeface="Times New Roman"/>
              </a:rPr>
              <a:t>б)</a:t>
            </a:r>
            <a:r>
              <a:rPr lang="ru-RU" i="1" dirty="0">
                <a:solidFill>
                  <a:srgbClr val="000000"/>
                </a:solidFill>
                <a:latin typeface="Times New Roman"/>
              </a:rPr>
              <a:t> горелый;</a:t>
            </a:r>
            <a:endParaRPr lang="ru-RU" sz="1800" dirty="0">
              <a:solidFill>
                <a:srgbClr val="000000"/>
              </a:solidFill>
              <a:latin typeface="Calibri"/>
            </a:endParaRPr>
          </a:p>
          <a:p>
            <a:r>
              <a:rPr lang="ru-RU" dirty="0">
                <a:solidFill>
                  <a:srgbClr val="000000"/>
                </a:solidFill>
                <a:latin typeface="Times New Roman"/>
              </a:rPr>
              <a:t>в)</a:t>
            </a:r>
            <a:r>
              <a:rPr lang="ru-RU" i="1" dirty="0">
                <a:solidFill>
                  <a:srgbClr val="000000"/>
                </a:solidFill>
                <a:latin typeface="Times New Roman"/>
              </a:rPr>
              <a:t> горящий; </a:t>
            </a:r>
            <a:r>
              <a:rPr lang="ru-RU" dirty="0">
                <a:solidFill>
                  <a:srgbClr val="000000"/>
                </a:solidFill>
                <a:latin typeface="Times New Roman"/>
              </a:rPr>
              <a:t>г)</a:t>
            </a:r>
            <a:r>
              <a:rPr lang="ru-RU" i="1" dirty="0">
                <a:solidFill>
                  <a:srgbClr val="000000"/>
                </a:solidFill>
                <a:latin typeface="Times New Roman"/>
              </a:rPr>
              <a:t> горячий.</a:t>
            </a:r>
            <a:endParaRPr lang="ru-RU" sz="1800" dirty="0">
              <a:solidFill>
                <a:srgbClr val="000000"/>
              </a:solidFill>
              <a:latin typeface="Calibri"/>
            </a:endParaRPr>
          </a:p>
          <a:p>
            <a:pPr marL="114300" indent="0">
              <a:buNone/>
            </a:pPr>
            <a:r>
              <a:rPr lang="ru-RU" dirty="0">
                <a:solidFill>
                  <a:srgbClr val="FF0000"/>
                </a:solidFill>
                <a:latin typeface="Times New Roman"/>
              </a:rPr>
              <a:t>3) Является причастием:</a:t>
            </a:r>
            <a:endParaRPr lang="ru-RU" sz="1800" dirty="0">
              <a:solidFill>
                <a:srgbClr val="FF0000"/>
              </a:solidFill>
              <a:latin typeface="Calibri"/>
            </a:endParaRPr>
          </a:p>
          <a:p>
            <a:r>
              <a:rPr lang="ru-RU" dirty="0">
                <a:solidFill>
                  <a:srgbClr val="000000"/>
                </a:solidFill>
                <a:latin typeface="Times New Roman"/>
              </a:rPr>
              <a:t>а)</a:t>
            </a:r>
            <a:r>
              <a:rPr lang="ru-RU" i="1" dirty="0">
                <a:solidFill>
                  <a:srgbClr val="000000"/>
                </a:solidFill>
                <a:latin typeface="Times New Roman"/>
              </a:rPr>
              <a:t> клюквенный; </a:t>
            </a:r>
            <a:r>
              <a:rPr lang="ru-RU" dirty="0">
                <a:solidFill>
                  <a:srgbClr val="000000"/>
                </a:solidFill>
                <a:latin typeface="Times New Roman"/>
              </a:rPr>
              <a:t>б)</a:t>
            </a:r>
            <a:r>
              <a:rPr lang="ru-RU" i="1" dirty="0">
                <a:solidFill>
                  <a:srgbClr val="000000"/>
                </a:solidFill>
                <a:latin typeface="Times New Roman"/>
              </a:rPr>
              <a:t> бесчисленный;</a:t>
            </a:r>
            <a:endParaRPr lang="ru-RU" sz="1800" dirty="0">
              <a:solidFill>
                <a:srgbClr val="000000"/>
              </a:solidFill>
              <a:latin typeface="Calibri"/>
            </a:endParaRPr>
          </a:p>
          <a:p>
            <a:pPr algn="just"/>
            <a:r>
              <a:rPr lang="ru-RU" dirty="0">
                <a:solidFill>
                  <a:srgbClr val="000000"/>
                </a:solidFill>
                <a:latin typeface="Times New Roman"/>
              </a:rPr>
              <a:t>в)</a:t>
            </a:r>
            <a:r>
              <a:rPr lang="ru-RU" i="1" dirty="0">
                <a:solidFill>
                  <a:srgbClr val="000000"/>
                </a:solidFill>
                <a:latin typeface="Times New Roman"/>
              </a:rPr>
              <a:t> безветренный; </a:t>
            </a:r>
            <a:r>
              <a:rPr lang="ru-RU" dirty="0">
                <a:solidFill>
                  <a:srgbClr val="000000"/>
                </a:solidFill>
                <a:latin typeface="Times New Roman"/>
              </a:rPr>
              <a:t>г)</a:t>
            </a:r>
            <a:r>
              <a:rPr lang="ru-RU" i="1" dirty="0">
                <a:solidFill>
                  <a:srgbClr val="000000"/>
                </a:solidFill>
                <a:latin typeface="Times New Roman"/>
              </a:rPr>
              <a:t> расчищенный</a:t>
            </a:r>
            <a:endParaRPr lang="ru-RU" sz="1800" dirty="0">
              <a:solidFill>
                <a:srgbClr val="000000"/>
              </a:solidFill>
              <a:latin typeface="Calibri"/>
            </a:endParaRPr>
          </a:p>
          <a:p>
            <a:endParaRPr lang="ru-RU" dirty="0"/>
          </a:p>
        </p:txBody>
      </p:sp>
    </p:spTree>
    <p:extLst>
      <p:ext uri="{BB962C8B-B14F-4D97-AF65-F5344CB8AC3E}">
        <p14:creationId xmlns:p14="http://schemas.microsoft.com/office/powerpoint/2010/main" val="1221219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293096"/>
            <a:ext cx="8280920" cy="1224136"/>
          </a:xfrm>
        </p:spPr>
        <p:txBody>
          <a:bodyPr>
            <a:normAutofit fontScale="90000"/>
          </a:bodyPr>
          <a:lstStyle/>
          <a:p>
            <a:r>
              <a:rPr lang="ru-RU" sz="2800" dirty="0" smtClean="0"/>
              <a:t>Выписать словосочетания, определить вид причастия, выполнить морфологический разбор</a:t>
            </a:r>
            <a:endParaRPr lang="ru-RU" sz="2800" dirty="0"/>
          </a:p>
        </p:txBody>
      </p:sp>
      <p:sp>
        <p:nvSpPr>
          <p:cNvPr id="3" name="Объект 2"/>
          <p:cNvSpPr>
            <a:spLocks noGrp="1"/>
          </p:cNvSpPr>
          <p:nvPr>
            <p:ph idx="1"/>
          </p:nvPr>
        </p:nvSpPr>
        <p:spPr/>
        <p:txBody>
          <a:bodyPr/>
          <a:lstStyle/>
          <a:p>
            <a:pPr algn="ctr"/>
            <a:r>
              <a:rPr lang="ru-RU" i="1" dirty="0">
                <a:solidFill>
                  <a:srgbClr val="000000"/>
                </a:solidFill>
                <a:latin typeface="Times New Roman"/>
              </a:rPr>
              <a:t>Хорошо утоптанная тропинка привела к живописному болоту, образовавшемуся из лесной речонки. </a:t>
            </a:r>
            <a:endParaRPr lang="ru-RU" i="1" dirty="0" smtClean="0">
              <a:solidFill>
                <a:srgbClr val="000000"/>
              </a:solidFill>
              <a:latin typeface="Times New Roman"/>
            </a:endParaRPr>
          </a:p>
          <a:p>
            <a:pPr algn="ctr"/>
            <a:r>
              <a:rPr lang="ru-RU" i="1" dirty="0" smtClean="0">
                <a:solidFill>
                  <a:srgbClr val="000000"/>
                </a:solidFill>
                <a:latin typeface="Times New Roman"/>
              </a:rPr>
              <a:t>Яркая </a:t>
            </a:r>
            <a:r>
              <a:rPr lang="ru-RU" i="1" dirty="0">
                <a:solidFill>
                  <a:srgbClr val="000000"/>
                </a:solidFill>
                <a:latin typeface="Times New Roman"/>
              </a:rPr>
              <a:t>зелень камыша перемежалась здесь с белыми облаками цветущего дягиля, распространявшего вокруг свой </a:t>
            </a:r>
            <a:r>
              <a:rPr lang="ru-RU" i="1" dirty="0" smtClean="0">
                <a:solidFill>
                  <a:srgbClr val="000000"/>
                </a:solidFill>
                <a:latin typeface="Times New Roman"/>
              </a:rPr>
              <a:t>неповторимый </a:t>
            </a:r>
            <a:r>
              <a:rPr lang="ru-RU" i="1" dirty="0">
                <a:solidFill>
                  <a:srgbClr val="000000"/>
                </a:solidFill>
                <a:latin typeface="Times New Roman"/>
              </a:rPr>
              <a:t>аромат.</a:t>
            </a:r>
            <a:endParaRPr lang="ru-RU" dirty="0"/>
          </a:p>
        </p:txBody>
      </p:sp>
    </p:spTree>
    <p:extLst>
      <p:ext uri="{BB962C8B-B14F-4D97-AF65-F5344CB8AC3E}">
        <p14:creationId xmlns:p14="http://schemas.microsoft.com/office/powerpoint/2010/main" val="2031752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rgbClr val="000000"/>
                </a:solidFill>
                <a:latin typeface="Times New Roman, serif"/>
              </a:rPr>
              <a:t>Просклонять словосочетание </a:t>
            </a:r>
            <a:r>
              <a:rPr lang="ru-RU" dirty="0" smtClean="0">
                <a:solidFill>
                  <a:srgbClr val="000000"/>
                </a:solidFill>
                <a:latin typeface="Times New Roman, serif"/>
              </a:rPr>
              <a:t/>
            </a:r>
            <a:br>
              <a:rPr lang="ru-RU" dirty="0" smtClean="0">
                <a:solidFill>
                  <a:srgbClr val="000000"/>
                </a:solidFill>
                <a:latin typeface="Times New Roman, serif"/>
              </a:rPr>
            </a:br>
            <a:r>
              <a:rPr lang="ru-RU" b="1" dirty="0" smtClean="0">
                <a:solidFill>
                  <a:srgbClr val="000000"/>
                </a:solidFill>
                <a:latin typeface="Times New Roman, serif"/>
              </a:rPr>
              <a:t>распустившийся </a:t>
            </a:r>
            <a:r>
              <a:rPr lang="ru-RU" b="1" dirty="0">
                <a:solidFill>
                  <a:srgbClr val="000000"/>
                </a:solidFill>
                <a:latin typeface="Times New Roman, serif"/>
              </a:rPr>
              <a:t>осенний цветок.</a:t>
            </a:r>
            <a:endParaRPr lang="ru-RU" dirty="0"/>
          </a:p>
        </p:txBody>
      </p:sp>
      <p:sp>
        <p:nvSpPr>
          <p:cNvPr id="3" name="Объект 2"/>
          <p:cNvSpPr>
            <a:spLocks noGrp="1"/>
          </p:cNvSpPr>
          <p:nvPr>
            <p:ph idx="1"/>
          </p:nvPr>
        </p:nvSpPr>
        <p:spPr/>
        <p:txBody>
          <a:bodyPr/>
          <a:lstStyle/>
          <a:p>
            <a:r>
              <a:rPr lang="ru-RU" dirty="0" smtClean="0"/>
              <a:t>И.П</a:t>
            </a:r>
          </a:p>
          <a:p>
            <a:r>
              <a:rPr lang="ru-RU" dirty="0" smtClean="0"/>
              <a:t>Р.П</a:t>
            </a:r>
          </a:p>
          <a:p>
            <a:r>
              <a:rPr lang="ru-RU" dirty="0" smtClean="0"/>
              <a:t>Д.П</a:t>
            </a:r>
          </a:p>
          <a:p>
            <a:r>
              <a:rPr lang="ru-RU" dirty="0" smtClean="0"/>
              <a:t>В.П</a:t>
            </a:r>
          </a:p>
          <a:p>
            <a:r>
              <a:rPr lang="ru-RU" dirty="0" smtClean="0"/>
              <a:t>Т.П</a:t>
            </a:r>
          </a:p>
          <a:p>
            <a:r>
              <a:rPr lang="ru-RU" dirty="0" smtClean="0"/>
              <a:t>П.П</a:t>
            </a:r>
            <a:endParaRPr lang="ru-RU"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04048" y="4365104"/>
            <a:ext cx="3672408" cy="2065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76722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РАБОТА В ПАРАХ</a:t>
            </a:r>
            <a:endParaRPr lang="ru-RU" dirty="0"/>
          </a:p>
        </p:txBody>
      </p:sp>
      <p:sp>
        <p:nvSpPr>
          <p:cNvPr id="3" name="Объект 2"/>
          <p:cNvSpPr>
            <a:spLocks noGrp="1"/>
          </p:cNvSpPr>
          <p:nvPr>
            <p:ph idx="1"/>
          </p:nvPr>
        </p:nvSpPr>
        <p:spPr/>
        <p:txBody>
          <a:bodyPr/>
          <a:lstStyle/>
          <a:p>
            <a:pPr algn="ctr"/>
            <a:r>
              <a:rPr lang="ru-RU" dirty="0">
                <a:solidFill>
                  <a:srgbClr val="FF0000"/>
                </a:solidFill>
                <a:latin typeface="Times New Roman, serif"/>
              </a:rPr>
              <a:t>написать мини-рассказ с использованием опорных словосочетаний.</a:t>
            </a:r>
            <a:endParaRPr lang="ru-RU" dirty="0">
              <a:solidFill>
                <a:srgbClr val="FF0000"/>
              </a:solidFill>
              <a:latin typeface="Open Sans"/>
            </a:endParaRPr>
          </a:p>
          <a:p>
            <a:pPr algn="just"/>
            <a:r>
              <a:rPr lang="ru-RU" i="1" dirty="0">
                <a:solidFill>
                  <a:srgbClr val="000000"/>
                </a:solidFill>
                <a:latin typeface="Times New Roman, serif"/>
              </a:rPr>
              <a:t>Золочённые осенью листья, дремлют притихшие сады, блестят в голубой лазури, увядание природы, </a:t>
            </a:r>
            <a:r>
              <a:rPr lang="ru-RU" i="1" dirty="0" err="1">
                <a:solidFill>
                  <a:srgbClr val="000000"/>
                </a:solidFill>
                <a:latin typeface="Times New Roman, serif"/>
              </a:rPr>
              <a:t>желтолистая</a:t>
            </a:r>
            <a:r>
              <a:rPr lang="ru-RU" i="1" dirty="0">
                <a:solidFill>
                  <a:srgbClr val="000000"/>
                </a:solidFill>
                <a:latin typeface="Times New Roman, serif"/>
              </a:rPr>
              <a:t> река; багряный, бордовый, лиловый цвета; освещённые солнцем; краснеющие гроздья рябины; предзимняя прохлада; ветреный день; облетают последние листья.</a:t>
            </a:r>
            <a:endParaRPr lang="ru-RU" dirty="0">
              <a:solidFill>
                <a:srgbClr val="000000"/>
              </a:solidFill>
              <a:latin typeface="Open Sans"/>
            </a:endParaRPr>
          </a:p>
          <a:p>
            <a:endParaRPr lang="ru-RU"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80112" y="4653136"/>
            <a:ext cx="2232248" cy="18403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35506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585" y="0"/>
            <a:ext cx="914399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0238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ДОМАШНЕЕ ЗАДАНИЕ</a:t>
            </a:r>
            <a:endParaRPr lang="ru-RU" dirty="0"/>
          </a:p>
        </p:txBody>
      </p:sp>
      <p:sp>
        <p:nvSpPr>
          <p:cNvPr id="3" name="Объект 2"/>
          <p:cNvSpPr>
            <a:spLocks noGrp="1"/>
          </p:cNvSpPr>
          <p:nvPr>
            <p:ph idx="1"/>
          </p:nvPr>
        </p:nvSpPr>
        <p:spPr>
          <a:xfrm>
            <a:off x="457200" y="1556792"/>
            <a:ext cx="8229600" cy="4569371"/>
          </a:xfrm>
        </p:spPr>
        <p:txBody>
          <a:bodyPr>
            <a:normAutofit fontScale="85000" lnSpcReduction="20000"/>
          </a:bodyPr>
          <a:lstStyle/>
          <a:p>
            <a:pPr marL="114300" indent="0" algn="ctr">
              <a:buNone/>
            </a:pPr>
            <a:r>
              <a:rPr lang="ru-RU" b="1" dirty="0">
                <a:solidFill>
                  <a:srgbClr val="000000"/>
                </a:solidFill>
                <a:latin typeface="Times New Roman, serif"/>
              </a:rPr>
              <a:t>Летний дождь</a:t>
            </a:r>
            <a:endParaRPr lang="ru-RU" dirty="0">
              <a:solidFill>
                <a:srgbClr val="000000"/>
              </a:solidFill>
              <a:latin typeface="Open Sans"/>
            </a:endParaRPr>
          </a:p>
          <a:p>
            <a:pPr algn="just"/>
            <a:r>
              <a:rPr lang="ru-RU" dirty="0">
                <a:solidFill>
                  <a:srgbClr val="000000"/>
                </a:solidFill>
                <a:latin typeface="Times New Roman, serif"/>
              </a:rPr>
              <a:t>Озеро взволнованное ветром шумело у берегов. Трава не орошенная дождем сиротливо приникла к земле. Внезапно налетевший ветер быстро затих. Вот медленно приближается огромная свинцовая туча. Она закрывает все небо и грозно висит над притихшей землей.</a:t>
            </a:r>
            <a:endParaRPr lang="ru-RU" dirty="0">
              <a:solidFill>
                <a:srgbClr val="000000"/>
              </a:solidFill>
              <a:latin typeface="Open Sans"/>
            </a:endParaRPr>
          </a:p>
          <a:p>
            <a:pPr algn="just"/>
            <a:r>
              <a:rPr lang="ru-RU" dirty="0">
                <a:solidFill>
                  <a:srgbClr val="000000"/>
                </a:solidFill>
                <a:latin typeface="Times New Roman, serif"/>
              </a:rPr>
              <a:t>Озеро уже не взволновано, оно затихло. Вдруг блеснула яркая молния, раздался оглушительный удар грома. Крупный летний дождь зашумел по запыленным листьям деревьев. Земля жадно пила бодрящую влагу. На лугах расстилающихся по берегам озера зазеленела освеженная трава. Омытые дождем деревья ярко засверкали нарядной листвой. Туча бледнела. Не закрытое тучей солнце снова осветило успокоенную землю. Неглубокие лужицы ярко блестели на солнце. Последние небольшие тучки убегали гонимые легким ветерком.</a:t>
            </a:r>
            <a:endParaRPr lang="ru-RU" dirty="0">
              <a:solidFill>
                <a:srgbClr val="000000"/>
              </a:solidFill>
              <a:latin typeface="Open Sans"/>
            </a:endParaRPr>
          </a:p>
          <a:p>
            <a:pPr algn="just"/>
            <a:r>
              <a:rPr lang="ru-RU" dirty="0">
                <a:solidFill>
                  <a:srgbClr val="000000"/>
                </a:solidFill>
                <a:latin typeface="Times New Roman, serif"/>
              </a:rPr>
              <a:t>Природа оживленная дождем казалась одетой в блестящий праздничный наряд.</a:t>
            </a:r>
            <a:endParaRPr lang="ru-RU" dirty="0">
              <a:solidFill>
                <a:srgbClr val="000000"/>
              </a:solidFill>
              <a:latin typeface="Open Sans"/>
            </a:endParaRPr>
          </a:p>
          <a:p>
            <a:endParaRPr lang="ru-RU" dirty="0"/>
          </a:p>
        </p:txBody>
      </p:sp>
    </p:spTree>
    <p:extLst>
      <p:ext uri="{BB962C8B-B14F-4D97-AF65-F5344CB8AC3E}">
        <p14:creationId xmlns:p14="http://schemas.microsoft.com/office/powerpoint/2010/main" val="243362777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тека">
  <a:themeElements>
    <a:clrScheme name="Аптека">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Аптека">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птека">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24</TotalTime>
  <Words>262</Words>
  <Application>Microsoft Office PowerPoint</Application>
  <PresentationFormat>Экран (4:3)</PresentationFormat>
  <Paragraphs>35</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Аптека</vt:lpstr>
      <vt:lpstr>причастие</vt:lpstr>
      <vt:lpstr>Автобиография причастия …. </vt:lpstr>
      <vt:lpstr>«Четвертый лишний»</vt:lpstr>
      <vt:lpstr>Выписать словосочетания, определить вид причастия, выполнить морфологический разбор</vt:lpstr>
      <vt:lpstr>Просклонять словосочетание  распустившийся осенний цветок.</vt:lpstr>
      <vt:lpstr>РАБОТА В ПАРАХ</vt:lpstr>
      <vt:lpstr>Презентация PowerPoint</vt:lpstr>
      <vt:lpstr>ДОМАШНЕЕ ЗАДАНИЕ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причастие</dc:title>
  <dc:creator>Попадык Константин</dc:creator>
  <cp:lastModifiedBy>1</cp:lastModifiedBy>
  <cp:revision>4</cp:revision>
  <dcterms:created xsi:type="dcterms:W3CDTF">2021-11-10T13:55:54Z</dcterms:created>
  <dcterms:modified xsi:type="dcterms:W3CDTF">2021-11-10T14:31:05Z</dcterms:modified>
</cp:coreProperties>
</file>