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4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Обособление дополнений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387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КЛЮЧ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8112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Open Sans"/>
              </a:rPr>
              <a:t>1) 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Я ничего не мог различать, 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|</a:t>
            </a:r>
            <a:r>
              <a:rPr lang="ru-RU" i="1" u="sng" dirty="0">
                <a:solidFill>
                  <a:schemeClr val="tx1"/>
                </a:solidFill>
                <a:latin typeface="Open Sans"/>
              </a:rPr>
              <a:t>кроме мутного кручения метели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| (П.).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Open Sans"/>
              </a:rPr>
              <a:t>2) 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На охоте дядя </a:t>
            </a:r>
            <a:r>
              <a:rPr lang="ru-RU" i="1" dirty="0" err="1">
                <a:solidFill>
                  <a:schemeClr val="tx1"/>
                </a:solidFill>
                <a:latin typeface="Open Sans"/>
              </a:rPr>
              <a:t>Ерошка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 питался по суткам одним куском хлеба и ничего не пил,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 |</a:t>
            </a:r>
            <a:r>
              <a:rPr lang="ru-RU" i="1" u="sng" dirty="0">
                <a:solidFill>
                  <a:schemeClr val="tx1"/>
                </a:solidFill>
                <a:latin typeface="Open Sans"/>
              </a:rPr>
              <a:t>кроме воды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| (Л.Т.).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Open Sans"/>
              </a:rPr>
              <a:t>3) 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Никто,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 |</a:t>
            </a:r>
            <a:r>
              <a:rPr lang="ru-RU" i="1" u="sng" dirty="0">
                <a:solidFill>
                  <a:schemeClr val="tx1"/>
                </a:solidFill>
                <a:latin typeface="Open Sans"/>
              </a:rPr>
              <a:t>кроме солнца и голубого неба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|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, не глядит на него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 (М.Г.).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Open Sans"/>
              </a:rPr>
              <a:t>4) 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Кто, 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|</a:t>
            </a:r>
            <a:r>
              <a:rPr lang="ru-RU" i="1" u="sng" dirty="0">
                <a:solidFill>
                  <a:schemeClr val="tx1"/>
                </a:solidFill>
                <a:latin typeface="Open Sans"/>
              </a:rPr>
              <a:t>кроме нас самих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|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, должен заботиться об охране природы?</a:t>
            </a:r>
            <a:endParaRPr lang="ru-RU" dirty="0">
              <a:solidFill>
                <a:schemeClr val="tx1"/>
              </a:solidFill>
              <a:latin typeface="Open Sans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Open Sans"/>
              </a:rPr>
              <a:t>5)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 Что,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 |</a:t>
            </a:r>
            <a:r>
              <a:rPr lang="ru-RU" i="1" u="sng" dirty="0">
                <a:solidFill>
                  <a:schemeClr val="tx1"/>
                </a:solidFill>
                <a:latin typeface="Open Sans"/>
              </a:rPr>
              <a:t>кроме осуждения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|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, может вызвать неуважение к обществу?</a:t>
            </a:r>
            <a:endParaRPr lang="ru-RU" dirty="0">
              <a:solidFill>
                <a:schemeClr val="tx1"/>
              </a:solidFill>
              <a:latin typeface="Open Sans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Open Sans"/>
              </a:rPr>
              <a:t>Как правило, обособляется оборот с 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кроме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 при отрицательных местоимениях </a:t>
            </a:r>
            <a:r>
              <a:rPr lang="ru-RU" u="sng" dirty="0">
                <a:solidFill>
                  <a:schemeClr val="tx1"/>
                </a:solidFill>
                <a:latin typeface="Open Sans"/>
              </a:rPr>
              <a:t>никто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, </a:t>
            </a:r>
            <a:r>
              <a:rPr lang="ru-RU" u="sng" dirty="0">
                <a:solidFill>
                  <a:schemeClr val="tx1"/>
                </a:solidFill>
                <a:latin typeface="Open Sans"/>
              </a:rPr>
              <a:t>ничего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 и вопросительных местоимениях </a:t>
            </a:r>
            <a:r>
              <a:rPr lang="ru-RU" u="sng" dirty="0">
                <a:solidFill>
                  <a:schemeClr val="tx1"/>
                </a:solidFill>
                <a:latin typeface="Open Sans"/>
              </a:rPr>
              <a:t>кто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, </a:t>
            </a:r>
            <a:r>
              <a:rPr lang="ru-RU" u="sng" dirty="0">
                <a:solidFill>
                  <a:schemeClr val="tx1"/>
                </a:solidFill>
                <a:latin typeface="Open Sans"/>
              </a:rPr>
              <a:t>что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6541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4523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6806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0310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1927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91264" cy="5904656"/>
          </a:xfrm>
        </p:spPr>
        <p:txBody>
          <a:bodyPr>
            <a:normAutofit/>
          </a:bodyPr>
          <a:lstStyle/>
          <a:p>
            <a:pPr marL="270510" indent="571500" algn="ctr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latin typeface="Times New Roman"/>
              </a:rPr>
              <a:t>Составление алгоритма  выделения обособленного дополнения</a:t>
            </a:r>
            <a:r>
              <a:rPr lang="ru-RU" dirty="0" smtClean="0">
                <a:solidFill>
                  <a:schemeClr val="tx1"/>
                </a:solidFill>
                <a:latin typeface="Times New Roman"/>
              </a:rPr>
              <a:t>. </a:t>
            </a:r>
          </a:p>
          <a:p>
            <a:pPr marL="270510" indent="571500" algn="ctr">
              <a:buFont typeface="+mj-lt"/>
              <a:buAutoNum type="arabicPeriod"/>
            </a:pPr>
            <a:endParaRPr lang="ru-RU" sz="1800" dirty="0">
              <a:solidFill>
                <a:schemeClr val="tx1"/>
              </a:solidFill>
            </a:endParaRPr>
          </a:p>
          <a:p>
            <a:pPr marL="457200" algn="just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/>
              </a:rPr>
              <a:t>Найдите в предложении существительные в косвенном падеже с предлогами: </a:t>
            </a:r>
            <a:r>
              <a:rPr lang="ru-RU" i="1" dirty="0">
                <a:solidFill>
                  <a:schemeClr val="tx1"/>
                </a:solidFill>
                <a:latin typeface="Times New Roman"/>
              </a:rPr>
              <a:t>сверх, включая, наряду, за исключением, исключая, вместо, помимо, кроме</a:t>
            </a:r>
            <a:r>
              <a:rPr lang="ru-RU" dirty="0">
                <a:solidFill>
                  <a:schemeClr val="tx1"/>
                </a:solidFill>
                <a:latin typeface="Times New Roman"/>
              </a:rPr>
              <a:t>.</a:t>
            </a:r>
            <a:endParaRPr lang="ru-RU" sz="1800" dirty="0">
              <a:solidFill>
                <a:schemeClr val="tx1"/>
              </a:solidFill>
            </a:endParaRPr>
          </a:p>
          <a:p>
            <a:pPr marL="457200" algn="just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/>
              </a:rPr>
              <a:t>Выделите границы обособленного дополнения.</a:t>
            </a:r>
            <a:endParaRPr lang="ru-RU" sz="1800" dirty="0">
              <a:solidFill>
                <a:schemeClr val="tx1"/>
              </a:solidFill>
            </a:endParaRPr>
          </a:p>
          <a:p>
            <a:pPr marL="457200" algn="just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/>
              </a:rPr>
              <a:t>Для проверки правильности определения границ обособленного дополнения исключите его из предложения. Если дополнение выделили верно, то смысл предложения не нарушится.</a:t>
            </a:r>
            <a:endParaRPr lang="ru-RU" sz="1800" dirty="0">
              <a:solidFill>
                <a:schemeClr val="tx1"/>
              </a:solidFill>
            </a:endParaRPr>
          </a:p>
          <a:p>
            <a:pPr marL="457200" algn="just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/>
              </a:rPr>
              <a:t>Проверьте: имеет ли обособленное дополнение значение исключения, включения, замещения.</a:t>
            </a:r>
            <a:endParaRPr lang="ru-RU" sz="1800" dirty="0">
              <a:solidFill>
                <a:schemeClr val="tx1"/>
              </a:solidFill>
            </a:endParaRPr>
          </a:p>
          <a:p>
            <a:pPr marL="457200" algn="just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/>
              </a:rPr>
              <a:t>Обособьте дополнение.   </a:t>
            </a:r>
            <a:endParaRPr lang="ru-RU" sz="1800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72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2" y="296"/>
            <a:ext cx="9127731" cy="6857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079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solidFill>
                  <a:schemeClr val="tx1"/>
                </a:solidFill>
                <a:latin typeface="Open Sans"/>
              </a:rPr>
              <a:t>1) |</a:t>
            </a:r>
            <a:r>
              <a:rPr lang="ru-RU" i="1" u="sng" dirty="0">
                <a:solidFill>
                  <a:schemeClr val="tx1"/>
                </a:solidFill>
                <a:latin typeface="Open Sans"/>
              </a:rPr>
              <a:t>Кроме большого дыма в Замоскворечье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|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, ничто не напоминало о ночной </a:t>
            </a:r>
            <a:r>
              <a:rPr lang="ru-RU" i="1" dirty="0" smtClean="0">
                <a:solidFill>
                  <a:schemeClr val="tx1"/>
                </a:solidFill>
                <a:latin typeface="Open Sans"/>
              </a:rPr>
              <a:t>схватке. </a:t>
            </a:r>
            <a:r>
              <a:rPr lang="ru-RU" dirty="0" smtClean="0">
                <a:solidFill>
                  <a:schemeClr val="tx1"/>
                </a:solidFill>
                <a:latin typeface="Open Sans"/>
              </a:rPr>
              <a:t> (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значение исключения при отрицании)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Open Sans"/>
              </a:rPr>
              <a:t>2) </a:t>
            </a:r>
            <a:r>
              <a:rPr lang="ru-RU" i="1" dirty="0" smtClean="0">
                <a:solidFill>
                  <a:schemeClr val="tx1"/>
                </a:solidFill>
                <a:latin typeface="Open Sans"/>
              </a:rPr>
              <a:t>Я 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ничего не мог различать, 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|</a:t>
            </a:r>
            <a:r>
              <a:rPr lang="ru-RU" i="1" u="sng" dirty="0">
                <a:solidFill>
                  <a:schemeClr val="tx1"/>
                </a:solidFill>
                <a:latin typeface="Open Sans"/>
              </a:rPr>
              <a:t>кроме мутного кручения метели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|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 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(</a:t>
            </a:r>
            <a:r>
              <a:rPr lang="ru-RU" dirty="0" err="1">
                <a:solidFill>
                  <a:schemeClr val="tx1"/>
                </a:solidFill>
                <a:latin typeface="Open Sans"/>
              </a:rPr>
              <a:t>А.С.Пушкин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). (значение исключения при отрицании)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Open Sans"/>
              </a:rPr>
              <a:t>4) 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Мистер </a:t>
            </a:r>
            <a:r>
              <a:rPr lang="ru-RU" i="1" dirty="0" err="1">
                <a:solidFill>
                  <a:schemeClr val="tx1"/>
                </a:solidFill>
                <a:latin typeface="Open Sans"/>
              </a:rPr>
              <a:t>Гопкинс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, 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|</a:t>
            </a:r>
            <a:r>
              <a:rPr lang="ru-RU" i="1" u="sng" dirty="0">
                <a:solidFill>
                  <a:schemeClr val="tx1"/>
                </a:solidFill>
                <a:latin typeface="Open Sans"/>
              </a:rPr>
              <a:t>наряду с другими людьми в серых касках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|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, стоял неподвижно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 (Кор.); (значение «вдобавок к кому – чему-либо»)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790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Autofit/>
          </a:bodyPr>
          <a:lstStyle/>
          <a:p>
            <a:pPr marL="274320" lvl="0" indent="-274320" algn="ctr">
              <a:spcBef>
                <a:spcPct val="20000"/>
              </a:spcBef>
              <a:tabLst/>
            </a:pPr>
            <a:r>
              <a:rPr lang="ru-RU" sz="2400" b="0" spc="0" dirty="0">
                <a:ln>
                  <a:noFill/>
                </a:ln>
                <a:solidFill>
                  <a:schemeClr val="tx1"/>
                </a:solidFill>
                <a:latin typeface="Open Sans"/>
                <a:ea typeface="+mn-ea"/>
                <a:cs typeface="+mn-cs"/>
              </a:rPr>
              <a:t>Спиши, расставляя пропущенные знаки препинания. Обозначь условия обособления.</a:t>
            </a:r>
            <a:br>
              <a:rPr lang="ru-RU" sz="2400" b="0" spc="0" dirty="0">
                <a:ln>
                  <a:noFill/>
                </a:ln>
                <a:solidFill>
                  <a:schemeClr val="tx1"/>
                </a:solidFill>
                <a:latin typeface="Open Sans"/>
                <a:ea typeface="+mn-ea"/>
                <a:cs typeface="+mn-cs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Open Sans"/>
              </a:rPr>
              <a:t>1</a:t>
            </a:r>
            <a:r>
              <a:rPr lang="ru-RU" dirty="0">
                <a:solidFill>
                  <a:schemeClr val="tx1"/>
                </a:solidFill>
                <a:latin typeface="Open Sans"/>
              </a:rPr>
              <a:t>) 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Я ничего не мог различать кроме мутного кручения </a:t>
            </a:r>
            <a:r>
              <a:rPr lang="ru-RU" i="1" dirty="0" smtClean="0">
                <a:solidFill>
                  <a:schemeClr val="tx1"/>
                </a:solidFill>
                <a:latin typeface="Open Sans"/>
              </a:rPr>
              <a:t>метели</a:t>
            </a:r>
            <a:r>
              <a:rPr lang="ru-RU" dirty="0" smtClean="0">
                <a:solidFill>
                  <a:schemeClr val="tx1"/>
                </a:solidFill>
                <a:latin typeface="Open Sans"/>
              </a:rPr>
              <a:t>.</a:t>
            </a:r>
            <a:endParaRPr lang="ru-RU" dirty="0">
              <a:solidFill>
                <a:schemeClr val="tx1"/>
              </a:solidFill>
              <a:latin typeface="Open Sans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Open Sans"/>
              </a:rPr>
              <a:t>2) 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На охоте дядя </a:t>
            </a:r>
            <a:r>
              <a:rPr lang="ru-RU" i="1" dirty="0" err="1">
                <a:solidFill>
                  <a:schemeClr val="tx1"/>
                </a:solidFill>
                <a:latin typeface="Open Sans"/>
              </a:rPr>
              <a:t>Ерошка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 питался по суткам одним куском хлеба и ничего не пил кроме </a:t>
            </a:r>
            <a:r>
              <a:rPr lang="ru-RU" i="1" dirty="0" smtClean="0">
                <a:solidFill>
                  <a:schemeClr val="tx1"/>
                </a:solidFill>
                <a:latin typeface="Open Sans"/>
              </a:rPr>
              <a:t>воды</a:t>
            </a:r>
            <a:r>
              <a:rPr lang="ru-RU" dirty="0" smtClean="0">
                <a:solidFill>
                  <a:schemeClr val="tx1"/>
                </a:solidFill>
                <a:latin typeface="Open Sans"/>
              </a:rPr>
              <a:t>.</a:t>
            </a:r>
            <a:endParaRPr lang="ru-RU" dirty="0">
              <a:solidFill>
                <a:schemeClr val="tx1"/>
              </a:solidFill>
              <a:latin typeface="Open Sans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Open Sans"/>
              </a:rPr>
              <a:t>3) 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Никто кроме солнца и голубого неба не глядит на </a:t>
            </a:r>
            <a:r>
              <a:rPr lang="ru-RU" i="1" dirty="0" smtClean="0">
                <a:solidFill>
                  <a:schemeClr val="tx1"/>
                </a:solidFill>
                <a:latin typeface="Open Sans"/>
              </a:rPr>
              <a:t>него</a:t>
            </a:r>
            <a:r>
              <a:rPr lang="ru-RU" dirty="0" smtClean="0">
                <a:solidFill>
                  <a:schemeClr val="tx1"/>
                </a:solidFill>
                <a:latin typeface="Open Sans"/>
              </a:rPr>
              <a:t>. </a:t>
            </a:r>
            <a:endParaRPr lang="ru-RU" dirty="0">
              <a:solidFill>
                <a:schemeClr val="tx1"/>
              </a:solidFill>
              <a:latin typeface="Open Sans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Open Sans"/>
              </a:rPr>
              <a:t>4) 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Кто кроме нас самих должен заботиться об охране природы?</a:t>
            </a:r>
            <a:endParaRPr lang="ru-RU" dirty="0">
              <a:solidFill>
                <a:schemeClr val="tx1"/>
              </a:solidFill>
              <a:latin typeface="Open Sans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Open Sans"/>
              </a:rPr>
              <a:t>5)</a:t>
            </a:r>
            <a:r>
              <a:rPr lang="ru-RU" i="1" dirty="0">
                <a:solidFill>
                  <a:schemeClr val="tx1"/>
                </a:solidFill>
                <a:latin typeface="Open Sans"/>
              </a:rPr>
              <a:t> Что кроме осуждения может вызвать неуважение к обществу?</a:t>
            </a:r>
            <a:endParaRPr lang="ru-RU" dirty="0">
              <a:solidFill>
                <a:schemeClr val="tx1"/>
              </a:solidFill>
              <a:latin typeface="Open Sans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253357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32</TotalTime>
  <Words>51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Паркет</vt:lpstr>
      <vt:lpstr>Обособление дополнений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Примеры</vt:lpstr>
      <vt:lpstr>Спиши, расставляя пропущенные знаки препинания. Обозначь условия обособления. </vt:lpstr>
      <vt:lpstr>КЛЮЧ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Обособление дополнений</dc:title>
  <dc:creator>Попадык Константин</dc:creator>
  <cp:lastModifiedBy>1</cp:lastModifiedBy>
  <cp:revision>4</cp:revision>
  <dcterms:created xsi:type="dcterms:W3CDTF">2022-04-27T13:07:28Z</dcterms:created>
  <dcterms:modified xsi:type="dcterms:W3CDTF">2022-04-27T13:50:57Z</dcterms:modified>
</cp:coreProperties>
</file>