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avatars.mds.yandex.net/i?id=f9ca184ccdad5fec498758f1adec371f_l-5877328-images-thumbs&amp;n=13"/>
          <p:cNvPicPr>
            <a:picLocks noChangeAspect="1" noChangeArrowheads="1"/>
          </p:cNvPicPr>
          <p:nvPr/>
        </p:nvPicPr>
        <p:blipFill>
          <a:blip r:embed="rId2"/>
          <a:srcRect l="16762" r="19334"/>
          <a:stretch>
            <a:fillRect/>
          </a:stretch>
        </p:blipFill>
        <p:spPr bwMode="auto">
          <a:xfrm>
            <a:off x="0" y="0"/>
            <a:ext cx="923427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Семья, общество, Отечество в жизни челове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8348881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Природа и культура в жизни челове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8057046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 smtClean="0"/>
              <a:t>Итоговое </a:t>
            </a:r>
            <a:r>
              <a:rPr lang="ru-RU" dirty="0" smtClean="0"/>
              <a:t>сочинение по русскому языку — работа, которую пишут все одиннадцатиклассники. </a:t>
            </a:r>
            <a:endParaRPr lang="ru-RU" dirty="0" smtClean="0"/>
          </a:p>
          <a:p>
            <a:r>
              <a:rPr lang="ru-RU" dirty="0" smtClean="0"/>
              <a:t>Она </a:t>
            </a:r>
            <a:r>
              <a:rPr lang="ru-RU" dirty="0" smtClean="0"/>
              <a:t>оценивается по принципу «зачёт/незачёт». Зачёт за сочинение является обязательным условием допуска к единому государственному экзамену — ЕГЭ. </a:t>
            </a:r>
          </a:p>
          <a:p>
            <a:r>
              <a:rPr lang="ru-RU" dirty="0" smtClean="0"/>
              <a:t>Итоговое сочинение — это рассуждение на заданную тему с привлечением литературных аргументов для подтверждения тезиса. В качестве аргументов можно приводить художественные произведения, дневники, мемуары, публицистику, произведения устного народного творчества (за исключением малых жанров — загадок, пословиц, поговорок) и другие источники отечественной или мировой литературы. 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Что такое итоговое сочинение?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rgbClr val="FF0000"/>
                </a:solidFill>
              </a:rPr>
              <a:t>Существует </a:t>
            </a:r>
            <a:r>
              <a:rPr lang="ru-RU" sz="3100" dirty="0" smtClean="0">
                <a:solidFill>
                  <a:srgbClr val="FF0000"/>
                </a:solidFill>
              </a:rPr>
              <a:t>пять критериев оценивания: 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6586558" cy="276701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соответствие </a:t>
            </a:r>
            <a:r>
              <a:rPr lang="ru-RU" dirty="0" smtClean="0"/>
              <a:t>теме, </a:t>
            </a:r>
          </a:p>
          <a:p>
            <a:r>
              <a:rPr lang="ru-RU" dirty="0" smtClean="0"/>
              <a:t>аргументация (привлечение литературного материала), </a:t>
            </a:r>
          </a:p>
          <a:p>
            <a:r>
              <a:rPr lang="ru-RU" dirty="0" smtClean="0"/>
              <a:t>композиция и логика рассуждения, </a:t>
            </a:r>
          </a:p>
          <a:p>
            <a:r>
              <a:rPr lang="ru-RU" dirty="0" smtClean="0"/>
              <a:t>качество письменной речи, </a:t>
            </a:r>
          </a:p>
          <a:p>
            <a:r>
              <a:rPr lang="ru-RU" dirty="0" smtClean="0"/>
              <a:t>грамотность. </a:t>
            </a:r>
          </a:p>
          <a:p>
            <a:endParaRPr lang="ru-RU" dirty="0"/>
          </a:p>
        </p:txBody>
      </p:sp>
      <p:pic>
        <p:nvPicPr>
          <p:cNvPr id="5" name="Picture 2" descr="https://avatars.mds.yandex.net/i?id=a00da2f19ead1e202f812cd549551dcd_l-566915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4357694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План итогового </a:t>
            </a:r>
            <a:r>
              <a:rPr lang="ru-RU" b="1" dirty="0" smtClean="0">
                <a:solidFill>
                  <a:srgbClr val="FF0000"/>
                </a:solidFill>
              </a:rPr>
              <a:t>сочинения: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Часть 1. Вступление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Нужно написать главную идею и тезис будущей работы. Как правило, варианты вступлений — универсальные и не зависят от направлений текущего года. Это может быть согласие или несогласие с цитатой либо собственное мнение по теме. Вступление должно составлять не более 15 % от всего сочинения. Вот несколько типичных клише для начала работы. 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 smtClean="0"/>
          </a:p>
          <a:p>
            <a:r>
              <a:rPr lang="ru-RU" dirty="0" smtClean="0"/>
              <a:t>✅ «Конечно, каждый человек по-своему ответит на этот вопрос. Попытаюсь дать своё определение этим понятиям».</a:t>
            </a:r>
          </a:p>
          <a:p>
            <a:r>
              <a:rPr lang="ru-RU" dirty="0" smtClean="0"/>
              <a:t>✅ «Размышляя над этими вопросами, нельзя не прийти к ответу». 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642918"/>
            <a:ext cx="7772400" cy="537688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Часть 2. Основной текст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 smtClean="0"/>
          </a:p>
          <a:p>
            <a:r>
              <a:rPr lang="ru-RU" dirty="0" smtClean="0"/>
              <a:t>Дальше в подкрепление тезиса приводятся аргументы с опорой на источники литературы. Нужно привести минимум два довода. Для плавного перехода к основной части можно использовать шаблонные фразы: 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 smtClean="0"/>
          </a:p>
          <a:p>
            <a:r>
              <a:rPr lang="ru-RU" dirty="0" smtClean="0"/>
              <a:t>✅ «Хотелось бы вспомнить произведения художественной литературы, где раскрывается тема...».</a:t>
            </a:r>
          </a:p>
          <a:p>
            <a:r>
              <a:rPr lang="ru-RU" dirty="0" smtClean="0"/>
              <a:t>✅ «В доказательство рассуждений обращусь к художественной литературе...».</a:t>
            </a:r>
          </a:p>
          <a:p>
            <a:pPr>
              <a:buNone/>
            </a:pPr>
            <a:r>
              <a:rPr lang="ru-RU" b="1" dirty="0" smtClean="0"/>
              <a:t>Переход ко второму аргументу может звучать так:</a:t>
            </a:r>
          </a:p>
          <a:p>
            <a:r>
              <a:rPr lang="ru-RU" dirty="0" smtClean="0"/>
              <a:t>✅ «Можно обратиться и к другому примеру, доказывающему мою точку зрения...».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Часть 3. Заключение</a:t>
            </a:r>
            <a:endParaRPr lang="ru-RU" dirty="0" smtClean="0"/>
          </a:p>
          <a:p>
            <a:r>
              <a:rPr lang="ru-RU" dirty="0" smtClean="0"/>
              <a:t>В конце необходимо подвести итоги и обобщить </a:t>
            </a:r>
            <a:r>
              <a:rPr lang="ru-RU" dirty="0" err="1" smtClean="0"/>
              <a:t>вышенаписанное</a:t>
            </a:r>
            <a:r>
              <a:rPr lang="ru-RU" dirty="0" smtClean="0"/>
              <a:t>. Возможные клише: 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 smtClean="0"/>
          </a:p>
          <a:p>
            <a:r>
              <a:rPr lang="ru-RU" dirty="0" smtClean="0"/>
              <a:t>✅ «Обобщая сказанное, хочу сказать, что...».</a:t>
            </a:r>
          </a:p>
          <a:p>
            <a:r>
              <a:rPr lang="ru-RU" dirty="0" smtClean="0"/>
              <a:t>✅ «Таким образом, можно сделать вывод...». 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4786322"/>
            <a:ext cx="457200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Важно! Итоговое сочинение в рамках ГИА-2024 11-классники будут писать 6 декабря 2023 года....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Структура сочинения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355283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При </a:t>
            </a:r>
            <a:r>
              <a:rPr lang="ru-RU" dirty="0" smtClean="0"/>
              <a:t>написании итогового сочинения можно взять за основу такой универсальный план: </a:t>
            </a:r>
            <a:endParaRPr lang="ru-RU" dirty="0" smtClean="0"/>
          </a:p>
          <a:p>
            <a:r>
              <a:rPr lang="ru-RU" dirty="0" smtClean="0"/>
              <a:t>Вступление </a:t>
            </a:r>
            <a:r>
              <a:rPr lang="ru-RU" dirty="0" smtClean="0"/>
              <a:t>15-20% 1 абзац (70-80 слов) </a:t>
            </a:r>
            <a:endParaRPr lang="ru-RU" dirty="0" smtClean="0"/>
          </a:p>
          <a:p>
            <a:r>
              <a:rPr lang="ru-RU" dirty="0" smtClean="0"/>
              <a:t>Основная </a:t>
            </a:r>
            <a:r>
              <a:rPr lang="ru-RU" dirty="0" smtClean="0"/>
              <a:t>часть (2 аргумента) 60-70% 2 абзаца (100-120 слов в каждом абзаце) </a:t>
            </a:r>
            <a:endParaRPr lang="ru-RU" dirty="0" smtClean="0"/>
          </a:p>
          <a:p>
            <a:r>
              <a:rPr lang="ru-RU" dirty="0" smtClean="0"/>
              <a:t>3 </a:t>
            </a:r>
            <a:r>
              <a:rPr lang="ru-RU" dirty="0" smtClean="0"/>
              <a:t>Заключение (итог, обобщение) 15-20% 1 абзац (70-80 слов)...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руктура закрытого банка тем к итоговому сочинени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7166"/>
            <a:ext cx="6643734" cy="5855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Духовно-нравственные ориентиры в жизни челове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8429652" cy="33788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</TotalTime>
  <Words>141</Words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Слайд 1</vt:lpstr>
      <vt:lpstr>Что такое итоговое сочинение?</vt:lpstr>
      <vt:lpstr> Существует пять критериев оценивания:  </vt:lpstr>
      <vt:lpstr>План итогового сочинения: </vt:lpstr>
      <vt:lpstr>Слайд 5</vt:lpstr>
      <vt:lpstr>Слайд 6</vt:lpstr>
      <vt:lpstr>Структура сочинения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user</cp:lastModifiedBy>
  <cp:revision>3</cp:revision>
  <dcterms:created xsi:type="dcterms:W3CDTF">2023-09-17T13:50:39Z</dcterms:created>
  <dcterms:modified xsi:type="dcterms:W3CDTF">2023-09-17T14:14:45Z</dcterms:modified>
</cp:coreProperties>
</file>