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59" r:id="rId6"/>
    <p:sldId id="260" r:id="rId7"/>
    <p:sldId id="264" r:id="rId8"/>
    <p:sldId id="261" r:id="rId9"/>
    <p:sldId id="270" r:id="rId10"/>
    <p:sldId id="258" r:id="rId11"/>
    <p:sldId id="265" r:id="rId12"/>
    <p:sldId id="266" r:id="rId13"/>
    <p:sldId id="267" r:id="rId14"/>
    <p:sldId id="268" r:id="rId15"/>
    <p:sldId id="269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blogger.googleusercontent.com/img/b/R29vZ2xl/AVvXsEiRo7kK5SJEPtRvnhHY_hcGx2KQyu8gioVOIAEYv6o0QRKo_NqkK8ygdAvg_MXnXqheT0cjO8UIXgXDYdfZ-wUwnmFYel5JtlkDF7JbpYkp2wmb7gg7Scq-Gs9EkZcKuyFaUusb-neEurZTBFkTfqyuexM4crbBB4q1eKe7MePtEQUOChonCyTQvwLg2Q/s960/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-1"/>
            <a:ext cx="9324528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КРИТЕРИИ ОЦЕНИВАНИЯ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6275040" cy="449309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b="1" dirty="0" smtClean="0"/>
              <a:t>Требование №1. «Объём итогового сочинения</a:t>
            </a:r>
            <a:r>
              <a:rPr lang="ru-RU" b="1" dirty="0" smtClean="0"/>
              <a:t>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u="sng" dirty="0" smtClean="0">
                <a:solidFill>
                  <a:srgbClr val="FF0000"/>
                </a:solidFill>
              </a:rPr>
              <a:t>Рекомендуемое количество слов – от 350.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Максимальное количество слов в сочинении не устанавливается. Если в сочинении менее 250 слов (в подсчет включаются все слова, в том числе и служебные), то выставляется «незачёт» за невыполнение требования №1 и «незачёт» за работу в целом (такое итоговое сочинение не проверяется по требованию №</a:t>
            </a:r>
            <a:r>
              <a:rPr lang="ru-RU" dirty="0" smtClean="0"/>
              <a:t>2</a:t>
            </a:r>
            <a:endParaRPr lang="ru-RU" dirty="0"/>
          </a:p>
        </p:txBody>
      </p:sp>
      <p:pic>
        <p:nvPicPr>
          <p:cNvPr id="2050" name="Picture 2" descr="https://otkritkis.com/wp-content/uploads/2022/02/6c0d0ea145f8c46af0d3a3f5c764ffdf.jpg"/>
          <p:cNvPicPr>
            <a:picLocks noChangeAspect="1" noChangeArrowheads="1"/>
          </p:cNvPicPr>
          <p:nvPr/>
        </p:nvPicPr>
        <p:blipFill>
          <a:blip r:embed="rId2" cstate="print"/>
          <a:srcRect l="27850" r="30757"/>
          <a:stretch>
            <a:fillRect/>
          </a:stretch>
        </p:blipFill>
        <p:spPr bwMode="auto">
          <a:xfrm>
            <a:off x="7020272" y="1700808"/>
            <a:ext cx="1872208" cy="31239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92696"/>
            <a:ext cx="6203032" cy="53285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ru-RU" b="1" dirty="0" smtClean="0"/>
              <a:t>Требование №2. «Самостоятельность написания итогового сочинения»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Итоговое сочинение выполняется самостоятельно. Не допускается списывание сочинения (фрагментов сочинения) из какого-либо источника или воспроизведение по памяти чужого текста (работа другого участника, текст, опубликованный в бумажном и (или) электронном виде, и др.).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Допускается прямое или косвенное цитирование с обязательной ссылкой на источник (ссылка дается в свободной форме). Объем цитирования не должен превышать объем собственного текста участника.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Если сочинение признано несамостоятельным, то выставляется «незачёт» за невыполнение требования №2 и «незачёт» за работу в целом (такое сочинение не проверяется по критериям оценивания).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https://otkritkis.com/wp-content/uploads/2022/02/6c0d0ea145f8c46af0d3a3f5c764ffdf.jpg"/>
          <p:cNvPicPr>
            <a:picLocks noChangeAspect="1" noChangeArrowheads="1"/>
          </p:cNvPicPr>
          <p:nvPr/>
        </p:nvPicPr>
        <p:blipFill>
          <a:blip r:embed="rId2" cstate="print"/>
          <a:srcRect l="27850" r="30757"/>
          <a:stretch>
            <a:fillRect/>
          </a:stretch>
        </p:blipFill>
        <p:spPr bwMode="auto">
          <a:xfrm>
            <a:off x="7020272" y="1340768"/>
            <a:ext cx="1872208" cy="31239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548680"/>
            <a:ext cx="8280920" cy="36004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b="1" dirty="0" smtClean="0"/>
              <a:t>Критерий №3 «Композиция и логика рассуждения»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Данный критерий нацеливает на проверку умения логично выстраивать рассуждение на предложенную тему. Участник должен выдерживать соотношение между тезисом и доказательствами.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«Незачёт» ставится при условии, если грубые логические нарушения мешают пониманию смысла сказанного или отсутствует </a:t>
            </a:r>
            <a:r>
              <a:rPr lang="ru-RU" dirty="0" err="1" smtClean="0"/>
              <a:t>тезисно-доказательная</a:t>
            </a:r>
            <a:r>
              <a:rPr lang="ru-RU" dirty="0" smtClean="0"/>
              <a:t> часть. Во всех остальных случаях выставляется «зачёт».</a:t>
            </a:r>
            <a:endParaRPr lang="ru-RU" dirty="0"/>
          </a:p>
        </p:txBody>
      </p:sp>
      <p:pic>
        <p:nvPicPr>
          <p:cNvPr id="30722" name="Picture 2" descr="https://sun9-54.userapi.com/impg/c2rbS1BTAdTpvnAXU2QwKCoIy4yzvMhsaj5wlA/42pEGbCJN68.jpg?size=1024x629&amp;quality=95&amp;sign=727a93e2f5a10a480ef0cfab4a1f02a9&amp;c_uniq_tag=R4hxbuoXJbNw-SILrwsd4T-RWjTm7W0M9JsKzKSW48U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4149080"/>
            <a:ext cx="4067944" cy="24987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76672"/>
            <a:ext cx="8229600" cy="331236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ru-RU" b="1" dirty="0" smtClean="0"/>
              <a:t>Критерий №4 «Качество письменной речи»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Данный критерий нацеливает на проверку речевого оформления текста сочинения.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Участник должен точно выражать мысли, используя разнообразную лексику и различные грамматические конструкции, при необходимости уместно употреблять термины.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«Незачёт» ставится при условии, если низкое качество речи (в том числе речевые ошибки) существенно затрудняет понимание смысла сочинения. Во всех остальных случаях выставляется «зачёт».</a:t>
            </a:r>
            <a:endParaRPr lang="ru-RU" dirty="0"/>
          </a:p>
        </p:txBody>
      </p:sp>
      <p:sp>
        <p:nvSpPr>
          <p:cNvPr id="29698" name="AutoShape 2" descr="https://pohodudela.ru/u/pohod/2021/04/pism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0" name="AutoShape 4" descr="https://pohodudela.ru/u/pohod/2021/04/pism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2" name="AutoShape 6" descr="https://pohodudela.ru/u/pohod/2021/04/pism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4" name="AutoShape 8" descr="https://pohodudela.ru/u/pohod/2021/04/pism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9706" name="Picture 10" descr="https://azureskynet.com/wp-content/uploads/2020/04/12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3933056"/>
            <a:ext cx="3456383" cy="2592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04665"/>
            <a:ext cx="6192688" cy="403244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ru-RU" b="1" dirty="0" smtClean="0"/>
              <a:t>Критерий №5 «Грамотность</a:t>
            </a:r>
            <a:r>
              <a:rPr lang="ru-RU" b="1" dirty="0" smtClean="0"/>
              <a:t>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Данный критерий позволяет оценить грамотность выпускника.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«Незачёт» ставится при условии, если на </a:t>
            </a:r>
            <a:r>
              <a:rPr lang="ru-RU" dirty="0" smtClean="0">
                <a:solidFill>
                  <a:srgbClr val="FF0000"/>
                </a:solidFill>
              </a:rPr>
              <a:t>100 слов в среднем приходится в сумме более пяти ошибок: грамматических, орфографических, </a:t>
            </a:r>
            <a:r>
              <a:rPr lang="ru-RU" dirty="0" smtClean="0">
                <a:solidFill>
                  <a:srgbClr val="FF0000"/>
                </a:solidFill>
              </a:rPr>
              <a:t>пунктуационных.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8674" name="Picture 2" descr="https://moiro.by/files/00206/obj/120/194123/img/%D0%BA%D0%B0%D1%80%D1%82%D0%B8%D0%BD%D0%BA%D0%B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4077072"/>
            <a:ext cx="3197362" cy="23948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ДЛЯ ВСТУПЛЕНИЯ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Безусловно</a:t>
            </a:r>
            <a:r>
              <a:rPr lang="ru-RU" dirty="0" smtClean="0"/>
              <a:t>, каждый человек по-своему ответит на этот вопрос. Попытаюсь дать свое определение этим понятиям.</a:t>
            </a:r>
          </a:p>
          <a:p>
            <a:pPr lvl="0"/>
            <a:r>
              <a:rPr lang="ru-RU" dirty="0" smtClean="0"/>
              <a:t> Безусловно, каждый человек по-своему ответит на этот вопрос. На мой взгляд, ...</a:t>
            </a:r>
          </a:p>
          <a:p>
            <a:pPr lvl="0"/>
            <a:r>
              <a:rPr lang="ru-RU" dirty="0" smtClean="0"/>
              <a:t>Думается, на этот вопрос могут быть даны разные ответы. Я полагаю, что...</a:t>
            </a:r>
          </a:p>
          <a:p>
            <a:pPr lvl="0"/>
            <a:r>
              <a:rPr lang="ru-RU" dirty="0" smtClean="0"/>
              <a:t>Наверное, каждый человек хоть раз задумывался над тем, что значит …(некое понятие). Я считаю, что …</a:t>
            </a:r>
          </a:p>
          <a:p>
            <a:pPr lvl="0"/>
            <a:r>
              <a:rPr lang="ru-RU" dirty="0" smtClean="0"/>
              <a:t>Размышляя над этими вопросами, нельзя не прийти к ответу: ...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Для перехода к основной части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lvl="0"/>
            <a:r>
              <a:rPr lang="ru-RU" dirty="0" smtClean="0"/>
              <a:t>В </a:t>
            </a:r>
            <a:r>
              <a:rPr lang="ru-RU" dirty="0" smtClean="0"/>
              <a:t>правильности такой точки зрения меня убеждает художественная литература</a:t>
            </a:r>
          </a:p>
          <a:p>
            <a:pPr lvl="0"/>
            <a:r>
              <a:rPr lang="ru-RU" dirty="0" smtClean="0"/>
              <a:t>Давайте вспомним произведения художественной литературы, в которых раскрывается тема...</a:t>
            </a:r>
          </a:p>
          <a:p>
            <a:pPr lvl="0"/>
            <a:r>
              <a:rPr lang="ru-RU" dirty="0" smtClean="0"/>
              <a:t>Правильность своей точки зрения могу доказать, обратившись к ...</a:t>
            </a:r>
          </a:p>
          <a:p>
            <a:pPr lvl="0"/>
            <a:r>
              <a:rPr lang="ru-RU" dirty="0" smtClean="0"/>
              <a:t>Обратимся к произведениям художественной литературы</a:t>
            </a:r>
          </a:p>
          <a:p>
            <a:pPr lvl="0"/>
            <a:r>
              <a:rPr lang="ru-RU" dirty="0" smtClean="0"/>
              <a:t>За примерами давайте обратимся к произведениям художественной литературы</a:t>
            </a:r>
          </a:p>
          <a:p>
            <a:pPr lvl="0"/>
            <a:r>
              <a:rPr lang="ru-RU" dirty="0" smtClean="0"/>
              <a:t>Размышляя о ..., я не могу не обратиться к произведению ФИО, в котором...</a:t>
            </a:r>
          </a:p>
          <a:p>
            <a:pPr lvl="0"/>
            <a:r>
              <a:rPr lang="ru-RU" dirty="0" smtClean="0"/>
              <a:t>Размышляя над этими вопросами, нельзя не прийти к ответу: ...(ответ на вопрос, заданный во вступлении)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Для </a:t>
            </a:r>
            <a:r>
              <a:rPr lang="ru-RU" b="1" i="1" dirty="0" smtClean="0"/>
              <a:t>аргументов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Обращение к произведению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lvl="0"/>
            <a:r>
              <a:rPr lang="ru-RU" dirty="0" smtClean="0"/>
              <a:t>Так</a:t>
            </a:r>
            <a:r>
              <a:rPr lang="ru-RU" dirty="0" smtClean="0"/>
              <a:t>, в лирическом стихотворении (название) поэт (имя) обращается к теме…</a:t>
            </a:r>
          </a:p>
          <a:p>
            <a:pPr lvl="0"/>
            <a:r>
              <a:rPr lang="ru-RU" dirty="0" smtClean="0"/>
              <a:t>Тема (….) затрагивается в романе…(автор, название).</a:t>
            </a:r>
          </a:p>
          <a:p>
            <a:pPr lvl="0"/>
            <a:r>
              <a:rPr lang="ru-RU" dirty="0" smtClean="0"/>
              <a:t>Тема (...) раскрывается в произведении… (автор, название).</a:t>
            </a:r>
          </a:p>
          <a:p>
            <a:pPr lvl="0"/>
            <a:r>
              <a:rPr lang="ru-RU" dirty="0" smtClean="0"/>
              <a:t>Проблема (варварского отношения к природе и т.п.) волновала многих писателей. Обращается к ней и ...(имя писателя) в...(название произведения).</a:t>
            </a:r>
          </a:p>
          <a:p>
            <a:pPr lvl="0"/>
            <a:r>
              <a:rPr lang="ru-RU" dirty="0" smtClean="0"/>
              <a:t>Идея (единства природы человека и т.п.) выражена в стихотворении…(автор, название).</a:t>
            </a:r>
          </a:p>
          <a:p>
            <a:pPr lvl="0"/>
            <a:r>
              <a:rPr lang="ru-RU" dirty="0" smtClean="0"/>
              <a:t>Мысль о необходимости (защищать природу и т.п.) выражена и в романе… (автор, название).</a:t>
            </a:r>
          </a:p>
          <a:p>
            <a:pPr lvl="0"/>
            <a:r>
              <a:rPr lang="ru-RU" dirty="0" smtClean="0"/>
              <a:t>Вспомним героя повести… (автор, название).</a:t>
            </a:r>
          </a:p>
          <a:p>
            <a:pPr lvl="0"/>
            <a:r>
              <a:rPr lang="ru-RU" dirty="0" smtClean="0"/>
              <a:t>Обратимся к роману… (автор, название).</a:t>
            </a:r>
          </a:p>
          <a:p>
            <a:pPr lvl="0"/>
            <a:r>
              <a:rPr lang="ru-RU" dirty="0" smtClean="0"/>
              <a:t>Лирический герой стихотворения … (автор, название) тоже размышляет об этом.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Интерпретация произведения или его фрагмента:</a:t>
            </a:r>
            <a:br>
              <a:rPr lang="ru-RU" b="1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lvl="0"/>
            <a:r>
              <a:rPr lang="ru-RU" sz="3600" dirty="0" smtClean="0"/>
              <a:t>Автор </a:t>
            </a:r>
            <a:r>
              <a:rPr lang="ru-RU" sz="3600" dirty="0" smtClean="0"/>
              <a:t>повествует о…</a:t>
            </a:r>
          </a:p>
          <a:p>
            <a:pPr lvl="0"/>
            <a:r>
              <a:rPr lang="ru-RU" sz="3600" dirty="0" smtClean="0"/>
              <a:t>Автор описывает…</a:t>
            </a:r>
          </a:p>
          <a:p>
            <a:pPr lvl="0"/>
            <a:r>
              <a:rPr lang="ru-RU" sz="3600" dirty="0" smtClean="0"/>
              <a:t>Поэт показывает…</a:t>
            </a:r>
          </a:p>
          <a:p>
            <a:pPr lvl="0"/>
            <a:r>
              <a:rPr lang="ru-RU" sz="3600" dirty="0" smtClean="0"/>
              <a:t>Писатель размышляет о…</a:t>
            </a:r>
          </a:p>
          <a:p>
            <a:pPr lvl="0"/>
            <a:r>
              <a:rPr lang="ru-RU" sz="3600" dirty="0" smtClean="0"/>
              <a:t>Писатель обращает наше внимание…</a:t>
            </a:r>
          </a:p>
          <a:p>
            <a:pPr lvl="0"/>
            <a:r>
              <a:rPr lang="ru-RU" sz="3600" dirty="0" smtClean="0"/>
              <a:t>Писатель заостряет наше внимание на …</a:t>
            </a:r>
          </a:p>
          <a:p>
            <a:pPr lvl="0"/>
            <a:r>
              <a:rPr lang="ru-RU" sz="3600" dirty="0" smtClean="0"/>
              <a:t>Он акцентирует внимание читателя на…</a:t>
            </a:r>
          </a:p>
          <a:p>
            <a:pPr lvl="0"/>
            <a:r>
              <a:rPr lang="ru-RU" sz="3600" dirty="0" smtClean="0"/>
              <a:t>Этот поступок героя говорит о ...</a:t>
            </a:r>
          </a:p>
          <a:p>
            <a:pPr lvl="0"/>
            <a:r>
              <a:rPr lang="ru-RU" sz="3600" dirty="0" smtClean="0"/>
              <a:t>Мы видим, что герой поступил так потому...</a:t>
            </a:r>
          </a:p>
          <a:p>
            <a:pPr lvl="0"/>
            <a:r>
              <a:rPr lang="ru-RU" sz="3600" dirty="0" smtClean="0"/>
              <a:t>Автор показывает, к каким последствиям привело...</a:t>
            </a:r>
          </a:p>
          <a:p>
            <a:pPr lvl="0"/>
            <a:r>
              <a:rPr lang="ru-RU" sz="3600" dirty="0" smtClean="0"/>
              <a:t>Этому герою/поступку автор противопоставляет...</a:t>
            </a:r>
          </a:p>
          <a:p>
            <a:pPr lvl="0"/>
            <a:r>
              <a:rPr lang="ru-RU" sz="3600" dirty="0" smtClean="0"/>
              <a:t>Писатель осуждает…</a:t>
            </a:r>
          </a:p>
          <a:p>
            <a:pPr lvl="0"/>
            <a:r>
              <a:rPr lang="ru-RU" sz="3600" dirty="0" smtClean="0"/>
              <a:t>Он ставит нам в пример…</a:t>
            </a:r>
          </a:p>
          <a:p>
            <a:pPr lvl="0"/>
            <a:r>
              <a:rPr lang="ru-RU" sz="3600" dirty="0" smtClean="0"/>
              <a:t>Автор подчеркивает…</a:t>
            </a:r>
          </a:p>
          <a:p>
            <a:pPr lvl="0"/>
            <a:r>
              <a:rPr lang="ru-RU" sz="3600" dirty="0" smtClean="0"/>
              <a:t>Автор утверждает…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Для заключения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14543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lvl="0"/>
            <a:r>
              <a:rPr lang="ru-RU" dirty="0" smtClean="0"/>
              <a:t>Подводя </a:t>
            </a:r>
            <a:r>
              <a:rPr lang="ru-RU" dirty="0" smtClean="0"/>
              <a:t>итоги сказанному, можно сделать вывод…</a:t>
            </a:r>
          </a:p>
          <a:p>
            <a:pPr lvl="0"/>
            <a:r>
              <a:rPr lang="ru-RU" dirty="0" smtClean="0"/>
              <a:t>Невольно напрашивается вывод…</a:t>
            </a:r>
          </a:p>
          <a:p>
            <a:pPr lvl="0"/>
            <a:r>
              <a:rPr lang="ru-RU" dirty="0" smtClean="0"/>
              <a:t>Таким образом, мы приходим к выводу: …</a:t>
            </a:r>
          </a:p>
          <a:p>
            <a:pPr lvl="0"/>
            <a:r>
              <a:rPr lang="ru-RU" dirty="0" smtClean="0"/>
              <a:t>Итак, можно сделать вывод, что…</a:t>
            </a:r>
          </a:p>
          <a:p>
            <a:pPr lvl="0"/>
            <a:r>
              <a:rPr lang="ru-RU" dirty="0" smtClean="0"/>
              <a:t>В заключение хочется призвать людей к… Так давайте не забывать о ...! Будем помнить о...!</a:t>
            </a:r>
          </a:p>
          <a:p>
            <a:pPr lvl="0"/>
            <a:r>
              <a:rPr lang="ru-RU" dirty="0" smtClean="0"/>
              <a:t>Так давайте не забывать о …! Будем помнить о…!</a:t>
            </a:r>
          </a:p>
          <a:p>
            <a:pPr lvl="0"/>
            <a:r>
              <a:rPr lang="ru-RU" dirty="0" smtClean="0"/>
              <a:t>В заключение хочется выразить надежду на то, что…</a:t>
            </a:r>
          </a:p>
          <a:p>
            <a:pPr lvl="0"/>
            <a:r>
              <a:rPr lang="ru-RU" dirty="0" smtClean="0"/>
              <a:t>Хочется верить, что…</a:t>
            </a:r>
          </a:p>
          <a:p>
            <a:pPr lvl="0"/>
            <a:r>
              <a:rPr lang="ru-RU" dirty="0" smtClean="0"/>
              <a:t>Подводя итоги сказанному, хочется выразить надежду на то, что …</a:t>
            </a:r>
          </a:p>
          <a:p>
            <a:pPr lvl="0"/>
            <a:r>
              <a:rPr lang="ru-RU" dirty="0" smtClean="0"/>
              <a:t>Обобщая сказанное, хочу сказать, что…</a:t>
            </a:r>
          </a:p>
          <a:p>
            <a:pPr lvl="0"/>
            <a:r>
              <a:rPr lang="ru-RU" dirty="0" smtClean="0"/>
              <a:t>Все приведенные мной аргументы, основанные на читательском опыте, убеждают нас в том, что...</a:t>
            </a:r>
          </a:p>
          <a:p>
            <a:pPr lvl="0"/>
            <a:r>
              <a:rPr lang="ru-RU" dirty="0" smtClean="0"/>
              <a:t>Заканчивая рассуждение на тему «...», нельзя не сказать, что люди должны…</a:t>
            </a:r>
          </a:p>
          <a:p>
            <a:pPr lvl="0"/>
            <a:r>
              <a:rPr lang="ru-RU" dirty="0" smtClean="0"/>
              <a:t>(Цитата)«...,» - писал .... В этих словах выражена мысль о .... Автор текста тоже считает, что .…</a:t>
            </a:r>
          </a:p>
          <a:p>
            <a:r>
              <a:rPr lang="ru-RU" dirty="0" smtClean="0"/>
              <a:t>К какому же выводу я пришёл, размышляя над темой «...»? Думаю,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48672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/>
              <a:t>1. Духовно-нравственные ориентиры в жизни человека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1.1. Внутренний мир человека и его личностные качества.</a:t>
            </a:r>
            <a:br>
              <a:rPr lang="ru-RU" dirty="0" smtClean="0"/>
            </a:br>
            <a:r>
              <a:rPr lang="ru-RU" dirty="0" smtClean="0"/>
              <a:t>1.2. Отношение человека к другому человеку (окружению), нравственные идеалы и выбор между добром и злом.</a:t>
            </a:r>
            <a:br>
              <a:rPr lang="ru-RU" dirty="0" smtClean="0"/>
            </a:br>
            <a:r>
              <a:rPr lang="ru-RU" dirty="0" smtClean="0"/>
              <a:t>1.3. Познание человеком самого себя.</a:t>
            </a:r>
            <a:br>
              <a:rPr lang="ru-RU" dirty="0" smtClean="0"/>
            </a:br>
            <a:r>
              <a:rPr lang="ru-RU" dirty="0" smtClean="0"/>
              <a:t>1.4. Свобода человека и ее ограничения.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2. Семья, общество, Отечество в жизни человека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2.1. Семья, род; семейные ценности и традиции.</a:t>
            </a:r>
            <a:br>
              <a:rPr lang="ru-RU" dirty="0" smtClean="0"/>
            </a:br>
            <a:r>
              <a:rPr lang="ru-RU" dirty="0" smtClean="0"/>
              <a:t>2.2. Человек и общество.</a:t>
            </a:r>
            <a:br>
              <a:rPr lang="ru-RU" dirty="0" smtClean="0"/>
            </a:br>
            <a:r>
              <a:rPr lang="ru-RU" dirty="0" smtClean="0"/>
              <a:t>2.3. Родина, государство, гражданская позиция человека.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3. Природа и культура в жизни человека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3.1. Природа и человек.</a:t>
            </a:r>
            <a:br>
              <a:rPr lang="ru-RU" dirty="0" smtClean="0"/>
            </a:br>
            <a:r>
              <a:rPr lang="ru-RU" dirty="0" smtClean="0"/>
              <a:t>3.2. Наука и человек.</a:t>
            </a:r>
            <a:br>
              <a:rPr lang="ru-RU" dirty="0" smtClean="0"/>
            </a:br>
            <a:r>
              <a:rPr lang="ru-RU" dirty="0" smtClean="0"/>
              <a:t>3.3. Искусство и человек.</a:t>
            </a:r>
            <a:br>
              <a:rPr lang="ru-RU" dirty="0" smtClean="0"/>
            </a:br>
            <a:r>
              <a:rPr lang="ru-RU" dirty="0" smtClean="0"/>
              <a:t>3.4. Язык и языковая личность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В каждый комплект тем итогового сочинения будут включены по две темы из каждого раздела банка: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темы 1, 2 «Духовно-нравственные ориентиры в жизни человека»;</a:t>
            </a:r>
            <a:br>
              <a:rPr lang="ru-RU" i="1" dirty="0" smtClean="0"/>
            </a:br>
            <a:r>
              <a:rPr lang="ru-RU" i="1" dirty="0" smtClean="0"/>
              <a:t>темы 3, 4 «Семья, общество, Отечество в жизни человека»;</a:t>
            </a:r>
            <a:br>
              <a:rPr lang="ru-RU" i="1" dirty="0" smtClean="0"/>
            </a:br>
            <a:r>
              <a:rPr lang="ru-RU" i="1" dirty="0" smtClean="0"/>
              <a:t>темы 5, 6 «Природа и культура в жизни человека».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1. Духовно-нравственные ориентиры в жизни человека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fontAlgn="base"/>
            <a:r>
              <a:rPr lang="ru-RU" b="1" i="1" dirty="0" smtClean="0"/>
              <a:t>КАКИЕ ПРОИЗВЕДЕНИЯ МОЖЕМ ИСПОЛЬЗОВАТЬ?</a:t>
            </a:r>
            <a:r>
              <a:rPr lang="ru-RU" dirty="0" smtClean="0"/>
              <a:t> </a:t>
            </a:r>
          </a:p>
          <a:p>
            <a:pPr lvl="0"/>
            <a:r>
              <a:rPr lang="ru-RU" dirty="0" smtClean="0"/>
              <a:t>«Преступление и наказание» Ф. М. Достоевский</a:t>
            </a:r>
          </a:p>
          <a:p>
            <a:pPr lvl="0"/>
            <a:r>
              <a:rPr lang="ru-RU" dirty="0" smtClean="0"/>
              <a:t>«Евгений Онегин» А. С. Пушкин</a:t>
            </a:r>
          </a:p>
          <a:p>
            <a:pPr lvl="0"/>
            <a:r>
              <a:rPr lang="ru-RU" dirty="0" smtClean="0"/>
              <a:t>«</a:t>
            </a:r>
            <a:r>
              <a:rPr lang="ru-RU" dirty="0" smtClean="0"/>
              <a:t>Голодные игры» С. Коллинз</a:t>
            </a:r>
          </a:p>
          <a:p>
            <a:pPr lvl="0"/>
            <a:r>
              <a:rPr lang="ru-RU" dirty="0" smtClean="0"/>
              <a:t>«Повелитель мух» У. </a:t>
            </a:r>
            <a:r>
              <a:rPr lang="ru-RU" dirty="0" err="1" smtClean="0"/>
              <a:t>Голдинг</a:t>
            </a:r>
            <a:r>
              <a:rPr lang="ru-RU" dirty="0" smtClean="0"/>
              <a:t> </a:t>
            </a:r>
          </a:p>
          <a:p>
            <a:pPr lvl="0"/>
            <a:r>
              <a:rPr lang="ru-RU" dirty="0" smtClean="0"/>
              <a:t>«Старуха </a:t>
            </a:r>
            <a:r>
              <a:rPr lang="ru-RU" dirty="0" err="1" smtClean="0"/>
              <a:t>Изергиль</a:t>
            </a:r>
            <a:r>
              <a:rPr lang="ru-RU" dirty="0" smtClean="0"/>
              <a:t>» М. Горький</a:t>
            </a:r>
          </a:p>
          <a:p>
            <a:pPr lvl="0"/>
            <a:r>
              <a:rPr lang="ru-RU" dirty="0" smtClean="0"/>
              <a:t>«</a:t>
            </a:r>
            <a:r>
              <a:rPr lang="ru-RU" dirty="0" smtClean="0"/>
              <a:t>Мастер и Маргарита» М. А. Булгаков</a:t>
            </a:r>
          </a:p>
          <a:p>
            <a:pPr lvl="0"/>
            <a:r>
              <a:rPr lang="ru-RU" dirty="0" smtClean="0"/>
              <a:t>«Граф Монте-Кристо» А. Дюма</a:t>
            </a:r>
          </a:p>
          <a:p>
            <a:pPr lvl="0"/>
            <a:r>
              <a:rPr lang="ru-RU" dirty="0" smtClean="0"/>
              <a:t>«Черный человек» С. Есенин</a:t>
            </a:r>
          </a:p>
          <a:p>
            <a:pPr lvl="0"/>
            <a:r>
              <a:rPr lang="ru-RU" dirty="0" smtClean="0"/>
              <a:t>«Гранатовый браслет» А. И. Куприн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</a:rPr>
              <a:t>2. Семья, общество, Отечество в жизни человека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600" b="1" i="1" dirty="0" smtClean="0"/>
              <a:t>    КАКИЕ </a:t>
            </a:r>
            <a:r>
              <a:rPr lang="ru-RU" sz="2600" b="1" i="1" dirty="0" smtClean="0"/>
              <a:t>ПРОИЗВЕДЕНИЯ  МОЖЕМ ИСПОЛЬЗОВАТЬ?</a:t>
            </a:r>
            <a:endParaRPr lang="ru-RU" sz="2600" dirty="0" smtClean="0"/>
          </a:p>
          <a:p>
            <a:pPr lvl="0"/>
            <a:r>
              <a:rPr lang="ru-RU" dirty="0" smtClean="0"/>
              <a:t>«Война и мир» Л. Н. Толстой </a:t>
            </a:r>
          </a:p>
          <a:p>
            <a:pPr lvl="0"/>
            <a:r>
              <a:rPr lang="ru-RU" dirty="0" smtClean="0"/>
              <a:t>«Анна Каренина» Л. Н. Толстой</a:t>
            </a:r>
          </a:p>
          <a:p>
            <a:pPr lvl="0"/>
            <a:r>
              <a:rPr lang="ru-RU" dirty="0" smtClean="0"/>
              <a:t>«Над пропастью во ржи» Дж. Сэлинджер</a:t>
            </a:r>
          </a:p>
          <a:p>
            <a:pPr lvl="0"/>
            <a:r>
              <a:rPr lang="ru-RU" dirty="0" smtClean="0"/>
              <a:t>«Герой нашего времени» М. Лермонтов</a:t>
            </a:r>
          </a:p>
          <a:p>
            <a:pPr lvl="0"/>
            <a:r>
              <a:rPr lang="ru-RU" dirty="0" smtClean="0"/>
              <a:t>«Горе от ума» А. С. Грибоедов</a:t>
            </a:r>
          </a:p>
          <a:p>
            <a:pPr lvl="0"/>
            <a:r>
              <a:rPr lang="ru-RU" dirty="0" smtClean="0"/>
              <a:t>«Гарри </a:t>
            </a:r>
            <a:r>
              <a:rPr lang="ru-RU" dirty="0" err="1" smtClean="0"/>
              <a:t>Поттер</a:t>
            </a:r>
            <a:r>
              <a:rPr lang="ru-RU" dirty="0" smtClean="0"/>
              <a:t>» Дж. </a:t>
            </a:r>
            <a:r>
              <a:rPr lang="ru-RU" dirty="0" err="1" smtClean="0"/>
              <a:t>Роулинг</a:t>
            </a:r>
            <a:endParaRPr lang="ru-RU" dirty="0" smtClean="0"/>
          </a:p>
          <a:p>
            <a:pPr lvl="0"/>
            <a:r>
              <a:rPr lang="ru-RU" dirty="0" smtClean="0"/>
              <a:t>«Тарас </a:t>
            </a:r>
            <a:r>
              <a:rPr lang="ru-RU" dirty="0" err="1" smtClean="0"/>
              <a:t>Бульба</a:t>
            </a:r>
            <a:r>
              <a:rPr lang="ru-RU" dirty="0" smtClean="0"/>
              <a:t>» Н. В. Гоголь</a:t>
            </a:r>
          </a:p>
          <a:p>
            <a:pPr lvl="0"/>
            <a:r>
              <a:rPr lang="ru-RU" dirty="0" smtClean="0"/>
              <a:t>«Капитанская дочка» А.Пушкин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11560" y="908720"/>
            <a:ext cx="8229600" cy="45259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fontAlgn="t"/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1. Вступление (суммарный объем введения и заключения не должен превышать одной трети всего сочинения)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Обоснование темы + главный тезис (можно сказать об актуальности)</a:t>
            </a:r>
          </a:p>
          <a:p>
            <a:pPr lvl="0"/>
            <a:r>
              <a:rPr lang="ru-RU" dirty="0" smtClean="0"/>
              <a:t>обзор </a:t>
            </a:r>
            <a:r>
              <a:rPr lang="ru-RU" dirty="0" smtClean="0"/>
              <a:t>затрагиваемой темы;</a:t>
            </a:r>
          </a:p>
          <a:p>
            <a:pPr lvl="0"/>
            <a:r>
              <a:rPr lang="ru-RU" dirty="0" smtClean="0"/>
              <a:t>обоснование необходимости рассмотрение темы с позиций сегодняшнего дня;</a:t>
            </a:r>
          </a:p>
          <a:p>
            <a:pPr lvl="0"/>
            <a:r>
              <a:rPr lang="ru-RU" dirty="0" smtClean="0"/>
              <a:t> разъяснение основных понятий темы;</a:t>
            </a:r>
          </a:p>
          <a:p>
            <a:pPr lvl="0"/>
            <a:r>
              <a:rPr lang="ru-RU" dirty="0" smtClean="0"/>
              <a:t>изложение ошибок, предрассудков, связанных с изложением темы и т.д.</a:t>
            </a:r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>
              <a:buNone/>
            </a:pPr>
            <a:endParaRPr lang="ru-RU" dirty="0" smtClean="0"/>
          </a:p>
          <a:p>
            <a:pPr fontAlgn="t"/>
            <a:endParaRPr lang="ru-RU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19256" cy="5361459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fontAlgn="t"/>
            <a:r>
              <a:rPr lang="ru-RU" b="1" dirty="0" smtClean="0">
                <a:solidFill>
                  <a:srgbClr val="FF0000"/>
                </a:solidFill>
              </a:rPr>
              <a:t>2. Основная часть</a:t>
            </a:r>
            <a:endParaRPr lang="ru-RU" dirty="0" smtClean="0">
              <a:solidFill>
                <a:srgbClr val="FF0000"/>
              </a:solidFill>
            </a:endParaRPr>
          </a:p>
          <a:p>
            <a:pPr fontAlgn="t"/>
            <a:r>
              <a:rPr lang="ru-RU" dirty="0" smtClean="0"/>
              <a:t>Аргументация, доказательства+ факты, подтверждающие тезис, утверждение</a:t>
            </a:r>
          </a:p>
          <a:p>
            <a:pPr fontAlgn="t"/>
            <a:r>
              <a:rPr lang="ru-RU" dirty="0" smtClean="0"/>
              <a:t>использование индукции: от конкретного к обобщению;</a:t>
            </a:r>
          </a:p>
          <a:p>
            <a:pPr fontAlgn="t"/>
            <a:r>
              <a:rPr lang="ru-RU" dirty="0" smtClean="0"/>
              <a:t>использование дедукции: от общего к детальному рассмотрению.</a:t>
            </a:r>
          </a:p>
          <a:p>
            <a:pPr fontAlgn="t"/>
            <a:r>
              <a:rPr lang="ru-RU" b="1" dirty="0" smtClean="0">
                <a:solidFill>
                  <a:srgbClr val="FF0000"/>
                </a:solidFill>
              </a:rPr>
              <a:t>3. Заключение (суммарный объем введения и заключения не должен превышать одной трети всего сочинения)</a:t>
            </a:r>
          </a:p>
          <a:p>
            <a:pPr fontAlgn="t"/>
            <a:r>
              <a:rPr lang="ru-RU" dirty="0" smtClean="0"/>
              <a:t>Выводы (обобщение)</a:t>
            </a:r>
          </a:p>
          <a:p>
            <a:pPr fontAlgn="t"/>
            <a:r>
              <a:rPr lang="ru-RU" dirty="0" smtClean="0"/>
              <a:t>изложение основной мысли в виде итоговых выводов;</a:t>
            </a:r>
          </a:p>
          <a:p>
            <a:pPr fontAlgn="t"/>
            <a:r>
              <a:rPr lang="ru-RU" dirty="0" smtClean="0"/>
              <a:t>указание на изменчивость проблемы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</a:rPr>
              <a:t>3. Природа и культура в жизни человека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88840"/>
            <a:ext cx="8229600" cy="45259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/>
              <a:t>КАКИЕ ПРОИЗВЕДЕНИЯ МОЖЕМ ИСПОЛЬЗОВАТЬ?</a:t>
            </a:r>
            <a:r>
              <a:rPr lang="ru-RU" sz="2400" dirty="0" smtClean="0"/>
              <a:t> </a:t>
            </a:r>
          </a:p>
          <a:p>
            <a:pPr lvl="0"/>
            <a:r>
              <a:rPr lang="ru-RU" dirty="0" smtClean="0"/>
              <a:t>«</a:t>
            </a:r>
            <a:r>
              <a:rPr lang="ru-RU" dirty="0" smtClean="0"/>
              <a:t>Отцы и дети» И. С. Тургенев</a:t>
            </a:r>
          </a:p>
          <a:p>
            <a:pPr lvl="0"/>
            <a:r>
              <a:rPr lang="ru-RU" dirty="0" smtClean="0"/>
              <a:t>«</a:t>
            </a:r>
            <a:r>
              <a:rPr lang="ru-RU" dirty="0" smtClean="0"/>
              <a:t>Мы» Е. И. Замятин</a:t>
            </a:r>
          </a:p>
          <a:p>
            <a:pPr lvl="0"/>
            <a:r>
              <a:rPr lang="ru-RU" dirty="0" smtClean="0"/>
              <a:t>«Голодные игры» С. Коллинз</a:t>
            </a:r>
          </a:p>
          <a:p>
            <a:pPr lvl="0"/>
            <a:r>
              <a:rPr lang="ru-RU" dirty="0" smtClean="0"/>
              <a:t>«Повелитель мух» У. </a:t>
            </a:r>
            <a:r>
              <a:rPr lang="ru-RU" dirty="0" err="1" smtClean="0"/>
              <a:t>Голдинг</a:t>
            </a:r>
            <a:r>
              <a:rPr lang="ru-RU" dirty="0" smtClean="0"/>
              <a:t> </a:t>
            </a:r>
          </a:p>
          <a:p>
            <a:pPr lvl="0"/>
            <a:r>
              <a:rPr lang="ru-RU" dirty="0" smtClean="0"/>
              <a:t>«Прощание с Матёрой», «Уроки французского» В. Г. Распутин</a:t>
            </a:r>
          </a:p>
          <a:p>
            <a:pPr lvl="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ПРАВИЛЬНАЯ АРГУМЕНТАЦИЯ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ru-RU" i="1" dirty="0" smtClean="0"/>
              <a:t>Помните</a:t>
            </a:r>
            <a:r>
              <a:rPr lang="ru-RU" i="1" dirty="0" smtClean="0"/>
              <a:t>, что при написании сочинения-рассуждения мало просто сослаться на определенное литературное произведение, вскользь упомянув название и автора. Выбирая аргументы к декабрьскому сочинению ЕГЭ-2023, необходимо сделать 3 основных заготовки для использования на экзамене: </a:t>
            </a:r>
            <a:endParaRPr lang="ru-RU" dirty="0" smtClean="0"/>
          </a:p>
          <a:p>
            <a:pPr lvl="0"/>
            <a:r>
              <a:rPr lang="ru-RU" dirty="0" smtClean="0"/>
              <a:t>автор и название произведения; </a:t>
            </a:r>
          </a:p>
          <a:p>
            <a:pPr lvl="0"/>
            <a:r>
              <a:rPr lang="ru-RU" dirty="0" smtClean="0"/>
              <a:t>описание, событие, действие героев, подтверждающие или опровергающие вашу позицию; </a:t>
            </a:r>
          </a:p>
          <a:p>
            <a:pPr lvl="0"/>
            <a:r>
              <a:rPr lang="ru-RU" dirty="0" smtClean="0"/>
              <a:t>мини-вывод 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algn="ctr"/>
            <a:r>
              <a:rPr lang="ru-RU" b="1" dirty="0" smtClean="0"/>
              <a:t>АРГУМЕНТ СОСТОИТ ИЗ  3 ЭЛЕМЕНТОВ</a:t>
            </a:r>
            <a:r>
              <a:rPr lang="ru-RU" b="1" dirty="0" smtClean="0"/>
              <a:t>:</a:t>
            </a:r>
          </a:p>
          <a:p>
            <a:pPr algn="ctr"/>
            <a:endParaRPr lang="ru-RU" dirty="0" smtClean="0"/>
          </a:p>
          <a:p>
            <a:pPr lvl="0"/>
            <a:r>
              <a:rPr lang="ru-RU" b="1" dirty="0" smtClean="0"/>
              <a:t>ОБРАЩЕНИЕ К ЛИТЕРАТУРНОМУ ПРОИЗВЕДЕНИЮ</a:t>
            </a:r>
            <a:r>
              <a:rPr lang="ru-RU" dirty="0" smtClean="0"/>
              <a:t> - называем автора и произведение, его жанр (если знаем; если не знаем, то так и пишем — «произведение» , чтобы избежать фактических ошибок).</a:t>
            </a:r>
          </a:p>
          <a:p>
            <a:pPr lvl="0"/>
            <a:r>
              <a:rPr lang="ru-RU" b="1" dirty="0" smtClean="0"/>
              <a:t>ЕГО ИНТЕРПРЕТАЦИЮ</a:t>
            </a:r>
            <a:r>
              <a:rPr lang="ru-RU" b="1" i="1" dirty="0" smtClean="0"/>
              <a:t> - </a:t>
            </a:r>
            <a:r>
              <a:rPr lang="ru-RU" dirty="0" smtClean="0"/>
              <a:t>здесь мы обращаемся к сюжету произведения или конкретному эпизоду, характеризуем героя(-ев). Желательно несколько раз упомянуть автора, используя речевые клише типа «автор повествует» , «автор описывает» , «писатель рассуждает» , «поэт показывает» , «автор считает» и т. п. Почему нельзя просто написать: «герой пошёл туда-то, сделал то-то» ? А потому что это будет уже не анализ, а простой пересказ.</a:t>
            </a:r>
          </a:p>
          <a:p>
            <a:r>
              <a:rPr lang="ru-RU" b="1" dirty="0" smtClean="0"/>
              <a:t>МИКРОВЫВОД</a:t>
            </a:r>
            <a:r>
              <a:rPr lang="ru-RU" b="1" i="1" dirty="0" smtClean="0"/>
              <a:t> </a:t>
            </a:r>
            <a:r>
              <a:rPr lang="ru-RU" dirty="0" smtClean="0"/>
              <a:t>(он завершает только одну из </a:t>
            </a:r>
            <a:r>
              <a:rPr lang="ru-RU" dirty="0" err="1" smtClean="0"/>
              <a:t>микротем</a:t>
            </a:r>
            <a:r>
              <a:rPr lang="ru-RU" dirty="0" smtClean="0"/>
              <a:t>, а не всё сочинение в целом; нужен для логичности и связности текста): в этой части мы, как правило, формулируем основную мысль всего упомянутого произведения или авторскую позицию по конкретной проблеме. Используем клише типа «писатель приходит к выводу... » и т.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874</Words>
  <Application>Microsoft Office PowerPoint</Application>
  <PresentationFormat>Экран (4:3)</PresentationFormat>
  <Paragraphs>117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1. Духовно-нравственные ориентиры в жизни человека </vt:lpstr>
      <vt:lpstr> 2. Семья, общество, Отечество в жизни человека</vt:lpstr>
      <vt:lpstr>Слайд 5</vt:lpstr>
      <vt:lpstr>Слайд 6</vt:lpstr>
      <vt:lpstr> 3. Природа и культура в жизни человека</vt:lpstr>
      <vt:lpstr>ПРАВИЛЬНАЯ АРГУМЕНТАЦИЯ  </vt:lpstr>
      <vt:lpstr>Слайд 9</vt:lpstr>
      <vt:lpstr>КРИТЕРИИ ОЦЕНИВАНИЯ</vt:lpstr>
      <vt:lpstr>Слайд 11</vt:lpstr>
      <vt:lpstr>Слайд 12</vt:lpstr>
      <vt:lpstr>Слайд 13</vt:lpstr>
      <vt:lpstr>Слайд 14</vt:lpstr>
      <vt:lpstr>ДЛЯ ВСТУПЛЕНИЯ </vt:lpstr>
      <vt:lpstr>Для перехода к основной части </vt:lpstr>
      <vt:lpstr> Для аргументов Обращение к произведению </vt:lpstr>
      <vt:lpstr>Интерпретация произведения или его фрагмента: </vt:lpstr>
      <vt:lpstr>Для заключения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user</cp:lastModifiedBy>
  <cp:revision>5</cp:revision>
  <dcterms:created xsi:type="dcterms:W3CDTF">2023-10-01T17:45:48Z</dcterms:created>
  <dcterms:modified xsi:type="dcterms:W3CDTF">2023-10-01T18:27:02Z</dcterms:modified>
</cp:coreProperties>
</file>